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93"/>
  </p:notesMasterIdLst>
  <p:sldIdLst>
    <p:sldId id="261" r:id="rId2"/>
    <p:sldId id="263" r:id="rId3"/>
    <p:sldId id="347" r:id="rId4"/>
    <p:sldId id="348" r:id="rId5"/>
    <p:sldId id="349" r:id="rId6"/>
    <p:sldId id="350" r:id="rId7"/>
    <p:sldId id="266" r:id="rId8"/>
    <p:sldId id="267" r:id="rId9"/>
    <p:sldId id="356" r:id="rId10"/>
    <p:sldId id="351" r:id="rId11"/>
    <p:sldId id="353" r:id="rId12"/>
    <p:sldId id="357" r:id="rId13"/>
    <p:sldId id="355" r:id="rId14"/>
    <p:sldId id="354" r:id="rId15"/>
    <p:sldId id="358" r:id="rId16"/>
    <p:sldId id="359" r:id="rId17"/>
    <p:sldId id="360" r:id="rId18"/>
    <p:sldId id="361" r:id="rId19"/>
    <p:sldId id="362" r:id="rId20"/>
    <p:sldId id="363" r:id="rId21"/>
    <p:sldId id="364" r:id="rId22"/>
    <p:sldId id="365" r:id="rId23"/>
    <p:sldId id="366" r:id="rId24"/>
    <p:sldId id="367" r:id="rId25"/>
    <p:sldId id="368" r:id="rId26"/>
    <p:sldId id="370" r:id="rId27"/>
    <p:sldId id="276" r:id="rId28"/>
    <p:sldId id="307" r:id="rId29"/>
    <p:sldId id="308" r:id="rId30"/>
    <p:sldId id="309" r:id="rId31"/>
    <p:sldId id="310" r:id="rId32"/>
    <p:sldId id="304" r:id="rId33"/>
    <p:sldId id="272" r:id="rId34"/>
    <p:sldId id="311" r:id="rId35"/>
    <p:sldId id="282" r:id="rId36"/>
    <p:sldId id="273" r:id="rId37"/>
    <p:sldId id="274" r:id="rId38"/>
    <p:sldId id="275" r:id="rId39"/>
    <p:sldId id="278" r:id="rId40"/>
    <p:sldId id="283" r:id="rId41"/>
    <p:sldId id="285" r:id="rId42"/>
    <p:sldId id="284" r:id="rId43"/>
    <p:sldId id="281" r:id="rId44"/>
    <p:sldId id="280" r:id="rId45"/>
    <p:sldId id="271" r:id="rId46"/>
    <p:sldId id="286" r:id="rId47"/>
    <p:sldId id="270" r:id="rId48"/>
    <p:sldId id="269" r:id="rId49"/>
    <p:sldId id="287" r:id="rId50"/>
    <p:sldId id="288" r:id="rId51"/>
    <p:sldId id="291" r:id="rId52"/>
    <p:sldId id="292" r:id="rId53"/>
    <p:sldId id="293" r:id="rId54"/>
    <p:sldId id="295" r:id="rId55"/>
    <p:sldId id="294" r:id="rId56"/>
    <p:sldId id="300" r:id="rId57"/>
    <p:sldId id="296" r:id="rId58"/>
    <p:sldId id="297" r:id="rId59"/>
    <p:sldId id="299" r:id="rId60"/>
    <p:sldId id="312" r:id="rId61"/>
    <p:sldId id="313" r:id="rId62"/>
    <p:sldId id="314" r:id="rId63"/>
    <p:sldId id="316"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7" r:id="rId82"/>
    <p:sldId id="338" r:id="rId83"/>
    <p:sldId id="339" r:id="rId84"/>
    <p:sldId id="317" r:id="rId85"/>
    <p:sldId id="342" r:id="rId86"/>
    <p:sldId id="343" r:id="rId87"/>
    <p:sldId id="344" r:id="rId88"/>
    <p:sldId id="340" r:id="rId89"/>
    <p:sldId id="345" r:id="rId90"/>
    <p:sldId id="346" r:id="rId91"/>
    <p:sldId id="264"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00"/>
    <a:srgbClr val="6600FF"/>
    <a:srgbClr val="6699FF"/>
    <a:srgbClr val="A50021"/>
    <a:srgbClr val="FFCC00"/>
    <a:srgbClr val="990033"/>
    <a:srgbClr val="0066CC"/>
    <a:srgbClr val="0033CC"/>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5" autoAdjust="0"/>
  </p:normalViewPr>
  <p:slideViewPr>
    <p:cSldViewPr>
      <p:cViewPr varScale="1">
        <p:scale>
          <a:sx n="81" d="100"/>
          <a:sy n="81" d="100"/>
        </p:scale>
        <p:origin x="-29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3D36C6-F8B7-4FA1-9DBA-FEC68DEDEF24}" type="datetimeFigureOut">
              <a:rPr lang="en-US" smtClean="0"/>
              <a:pPr/>
              <a:t>9/15/2010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CF8DE6-1C53-4798-89DA-49CF775882E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F8DE6-1C53-4798-89DA-49CF775882E9}" type="slidenum">
              <a:rPr lang="en-US" smtClean="0"/>
              <a:pPr/>
              <a:t>61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F8DE6-1C53-4798-89DA-49CF775882E9}" type="slidenum">
              <a:rPr lang="en-US" smtClean="0"/>
              <a:pPr/>
              <a:t>62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F8DE6-1C53-4798-89DA-49CF775882E9}" type="slidenum">
              <a:rPr lang="en-US" smtClean="0"/>
              <a:pPr/>
              <a:t>63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F8DE6-1C53-4798-89DA-49CF775882E9}" type="slidenum">
              <a:rPr lang="en-US" smtClean="0"/>
              <a:pPr/>
              <a:t>64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CF8DE6-1C53-4798-89DA-49CF775882E9}" type="slidenum">
              <a:rPr lang="en-US" smtClean="0"/>
              <a:pPr/>
              <a:t>84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D6D187-FE18-4CDE-9D45-857958789CDC}"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D6D187-FE18-4CDE-9D45-857958789CD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4C50C53-54F6-4C14-AF67-2E17F0E29AE0}" type="datetimeFigureOut">
              <a:rPr lang="en-US" smtClean="0"/>
              <a:pPr/>
              <a:t>9/15/2010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D6D187-FE18-4CDE-9D45-857958789CDC}"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4C50C53-54F6-4C14-AF67-2E17F0E29AE0}" type="datetimeFigureOut">
              <a:rPr lang="en-US" smtClean="0"/>
              <a:pPr/>
              <a:t>9/15/2010</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B7D6D187-FE18-4CDE-9D45-857958789CD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4C50C53-54F6-4C14-AF67-2E17F0E29AE0}" type="datetimeFigureOut">
              <a:rPr lang="en-US" smtClean="0"/>
              <a:pPr/>
              <a:t>9/15/2010</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7D6D187-FE18-4CDE-9D45-857958789CD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letgodbetrue.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www.onlinebible.net/faqs.htm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onlinebible.net/" TargetMode="External"/><Relationship Id="rId2" Type="http://schemas.openxmlformats.org/officeDocument/2006/relationships/hyperlink" Target="http://www.letgodbetrue.com/sermons/pdf/bible-study-tools-word.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1828800"/>
            <a:ext cx="8305800" cy="1371600"/>
          </a:xfrm>
        </p:spPr>
        <p:txBody>
          <a:bodyPr/>
          <a:lstStyle/>
          <a:p>
            <a:pPr algn="ctr"/>
            <a:r>
              <a:rPr lang="en-US" sz="8000" dirty="0" smtClean="0">
                <a:solidFill>
                  <a:srgbClr val="FFCC00"/>
                </a:solidFill>
                <a:latin typeface="Franklin Gothic Demi Cond" pitchFamily="34" charset="0"/>
              </a:rPr>
              <a:t>Bible Study Tools</a:t>
            </a:r>
            <a:endParaRPr lang="en-US" sz="8000" dirty="0">
              <a:solidFill>
                <a:srgbClr val="FFCC00"/>
              </a:solidFill>
              <a:latin typeface="Franklin Gothic Demi Cond" pitchFamily="34" charset="0"/>
            </a:endParaRPr>
          </a:p>
        </p:txBody>
      </p:sp>
      <p:sp>
        <p:nvSpPr>
          <p:cNvPr id="4" name="TextBox 3"/>
          <p:cNvSpPr txBox="1"/>
          <p:nvPr/>
        </p:nvSpPr>
        <p:spPr>
          <a:xfrm>
            <a:off x="3276600" y="5638800"/>
            <a:ext cx="2604624" cy="646331"/>
          </a:xfrm>
          <a:prstGeom prst="rect">
            <a:avLst/>
          </a:prstGeom>
          <a:solidFill>
            <a:schemeClr val="tx1"/>
          </a:solidFill>
        </p:spPr>
        <p:txBody>
          <a:bodyPr wrap="square" rtlCol="0">
            <a:spAutoFit/>
          </a:bodyPr>
          <a:lstStyle/>
          <a:p>
            <a:pPr algn="r"/>
            <a:r>
              <a:rPr lang="en-US" dirty="0" smtClean="0">
                <a:solidFill>
                  <a:srgbClr val="CC0000"/>
                </a:solidFill>
                <a:hlinkClick r:id="rId2"/>
              </a:rPr>
              <a:t>www.LetGodBeTrue.com</a:t>
            </a:r>
            <a:endParaRPr lang="en-US" dirty="0" smtClean="0">
              <a:solidFill>
                <a:srgbClr val="CC0000"/>
              </a:solidFill>
            </a:endParaRPr>
          </a:p>
          <a:p>
            <a:endParaRPr lang="en-US" dirty="0">
              <a:solidFill>
                <a:srgbClr val="CC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WORDS  (2)</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algn="just">
              <a:buClr>
                <a:srgbClr val="A50021"/>
              </a:buClr>
            </a:pPr>
            <a:r>
              <a:rPr lang="en-US" sz="2800" dirty="0" smtClean="0">
                <a:solidFill>
                  <a:srgbClr val="A50021"/>
                </a:solidFill>
                <a:latin typeface="Franklin Gothic Demi" pitchFamily="34" charset="0"/>
              </a:rPr>
              <a:t>Find all occurrences to learn the Spirit’s usage</a:t>
            </a:r>
          </a:p>
          <a:p>
            <a:pPr algn="just">
              <a:buClr>
                <a:srgbClr val="A50021"/>
              </a:buClr>
            </a:pPr>
            <a:endParaRPr lang="en-US" sz="24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Find a verse because you know a word in it</a:t>
            </a:r>
          </a:p>
          <a:p>
            <a:pPr algn="just">
              <a:buClr>
                <a:srgbClr val="A50021"/>
              </a:buClr>
            </a:pPr>
            <a:endParaRPr lang="en-US" sz="24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Find related verses that have the same word</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Find the different meanings of the same word</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Find alternative names for the same person, etc.</a:t>
            </a: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VERSES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marL="0" indent="0" algn="just">
              <a:buClr>
                <a:srgbClr val="A50021"/>
              </a:buClr>
              <a:buNone/>
            </a:pPr>
            <a:r>
              <a:rPr lang="en-US" sz="2800" dirty="0" smtClean="0">
                <a:solidFill>
                  <a:srgbClr val="A50021"/>
                </a:solidFill>
                <a:latin typeface="Franklin Gothic Demi" pitchFamily="34" charset="0"/>
              </a:rPr>
              <a:t>“The place of the scripture which he read was this, He was led as a sheep to the slaughter; and like a lamb dumb before his shearer, so opened he not his mouth” (Acts 8:32).</a:t>
            </a:r>
          </a:p>
          <a:p>
            <a:pPr algn="just">
              <a:buClr>
                <a:srgbClr val="A50021"/>
              </a:buClr>
              <a:buNone/>
            </a:pPr>
            <a:endParaRPr lang="en-US" sz="2000" dirty="0" smtClean="0">
              <a:solidFill>
                <a:srgbClr val="A50021"/>
              </a:solidFill>
              <a:latin typeface="Franklin Gothic Demi" pitchFamily="34" charset="0"/>
            </a:endParaRPr>
          </a:p>
          <a:p>
            <a:pPr algn="just">
              <a:buClr>
                <a:srgbClr val="A50021"/>
              </a:buClr>
              <a:buNone/>
            </a:pPr>
            <a:endParaRPr lang="en-US" sz="2000" dirty="0" smtClean="0">
              <a:solidFill>
                <a:srgbClr val="A50021"/>
              </a:solidFill>
              <a:latin typeface="Franklin Gothic Demi" pitchFamily="34" charset="0"/>
            </a:endParaRPr>
          </a:p>
          <a:p>
            <a:pPr marL="0" indent="0" algn="just">
              <a:buClr>
                <a:srgbClr val="A50021"/>
              </a:buClr>
              <a:buNone/>
            </a:pPr>
            <a:r>
              <a:rPr lang="en-US" sz="2800" dirty="0" smtClean="0">
                <a:solidFill>
                  <a:srgbClr val="A50021"/>
                </a:solidFill>
                <a:latin typeface="Franklin Gothic Demi" pitchFamily="34" charset="0"/>
              </a:rPr>
              <a:t>When ye therefore shall see the abomination of desolation, spoken of by Daniel the prophet, stand in the holy place, (whoso readeth, let him understand:)</a:t>
            </a:r>
          </a:p>
          <a:p>
            <a:pPr marL="0" indent="0" algn="ctr">
              <a:buClr>
                <a:srgbClr val="A50021"/>
              </a:buClr>
              <a:buNone/>
            </a:pPr>
            <a:r>
              <a:rPr lang="en-US" sz="2800" dirty="0" smtClean="0">
                <a:solidFill>
                  <a:srgbClr val="A50021"/>
                </a:solidFill>
                <a:latin typeface="Franklin Gothic Demi" pitchFamily="34" charset="0"/>
              </a:rPr>
              <a:t>Matthew 24:15</a:t>
            </a: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VERSES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marL="0" indent="0" algn="just">
              <a:buClr>
                <a:srgbClr val="A50021"/>
              </a:buClr>
              <a:buNone/>
            </a:pPr>
            <a:r>
              <a:rPr lang="en-US" sz="2800" dirty="0" smtClean="0">
                <a:solidFill>
                  <a:srgbClr val="A50021"/>
                </a:solidFill>
                <a:latin typeface="Franklin Gothic Demi" pitchFamily="34" charset="0"/>
              </a:rPr>
              <a:t>“The </a:t>
            </a:r>
            <a:r>
              <a:rPr lang="en-US" sz="2800" dirty="0" smtClean="0">
                <a:solidFill>
                  <a:srgbClr val="6600FF"/>
                </a:solidFill>
                <a:latin typeface="Franklin Gothic Demi" pitchFamily="34" charset="0"/>
              </a:rPr>
              <a:t>PLACE OF THE SCRIPTURE</a:t>
            </a:r>
            <a:r>
              <a:rPr lang="en-US" sz="2800" dirty="0" smtClean="0">
                <a:solidFill>
                  <a:srgbClr val="A50021"/>
                </a:solidFill>
                <a:latin typeface="Franklin Gothic Demi" pitchFamily="34" charset="0"/>
              </a:rPr>
              <a:t> which he read was this, He was led as a sheep to the slaughter; and like a lamb dumb before his shearer, so opened he not his mouth” (Acts 8:32).</a:t>
            </a:r>
          </a:p>
          <a:p>
            <a:pPr marL="0" indent="0" algn="just">
              <a:buClr>
                <a:srgbClr val="A50021"/>
              </a:buClr>
              <a:buNone/>
            </a:pPr>
            <a:endParaRPr lang="en-US" sz="2000" dirty="0" smtClean="0">
              <a:solidFill>
                <a:srgbClr val="A50021"/>
              </a:solidFill>
              <a:latin typeface="Franklin Gothic Demi" pitchFamily="34" charset="0"/>
            </a:endParaRPr>
          </a:p>
          <a:p>
            <a:pPr marL="0" indent="0" algn="just">
              <a:buClr>
                <a:srgbClr val="A50021"/>
              </a:buClr>
              <a:buNone/>
            </a:pPr>
            <a:endParaRPr lang="en-US" sz="2000" dirty="0" smtClean="0">
              <a:solidFill>
                <a:srgbClr val="A50021"/>
              </a:solidFill>
              <a:latin typeface="Franklin Gothic Demi" pitchFamily="34" charset="0"/>
            </a:endParaRPr>
          </a:p>
          <a:p>
            <a:pPr marL="0" indent="0" algn="just">
              <a:buClr>
                <a:srgbClr val="A50021"/>
              </a:buClr>
              <a:buNone/>
            </a:pPr>
            <a:r>
              <a:rPr lang="en-US" sz="2800" dirty="0" smtClean="0">
                <a:solidFill>
                  <a:srgbClr val="A50021"/>
                </a:solidFill>
                <a:latin typeface="Franklin Gothic Demi" pitchFamily="34" charset="0"/>
              </a:rPr>
              <a:t>When ye therefore shall see the abomination of desolation, </a:t>
            </a:r>
            <a:r>
              <a:rPr lang="en-US" sz="2800" dirty="0" smtClean="0">
                <a:solidFill>
                  <a:srgbClr val="6600FF"/>
                </a:solidFill>
                <a:latin typeface="Franklin Gothic Demi" pitchFamily="34" charset="0"/>
              </a:rPr>
              <a:t>SPOKEN OF BY DANIEL THE PROPHET</a:t>
            </a:r>
            <a:r>
              <a:rPr lang="en-US" sz="2800" dirty="0" smtClean="0">
                <a:solidFill>
                  <a:srgbClr val="A50021"/>
                </a:solidFill>
                <a:latin typeface="Franklin Gothic Demi" pitchFamily="34" charset="0"/>
              </a:rPr>
              <a:t>, stand in the holy place, (whoso readeth, let him understand:)</a:t>
            </a:r>
          </a:p>
          <a:p>
            <a:pPr marL="0" indent="0" algn="ctr">
              <a:buClr>
                <a:srgbClr val="A50021"/>
              </a:buClr>
              <a:buNone/>
            </a:pPr>
            <a:r>
              <a:rPr lang="en-US" sz="2800" dirty="0" smtClean="0">
                <a:solidFill>
                  <a:srgbClr val="A50021"/>
                </a:solidFill>
                <a:latin typeface="Franklin Gothic Demi" pitchFamily="34" charset="0"/>
              </a:rPr>
              <a:t>Matthew 24:15</a:t>
            </a: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VERSES  (2)</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752600"/>
            <a:ext cx="8534400" cy="4572000"/>
          </a:xfrm>
        </p:spPr>
        <p:txBody>
          <a:bodyPr>
            <a:normAutofit/>
          </a:bodyPr>
          <a:lstStyle/>
          <a:p>
            <a:pPr algn="just">
              <a:buClr>
                <a:srgbClr val="A50021"/>
              </a:buClr>
            </a:pPr>
            <a:r>
              <a:rPr lang="en-US" sz="2800" dirty="0" smtClean="0">
                <a:solidFill>
                  <a:srgbClr val="A50021"/>
                </a:solidFill>
                <a:latin typeface="Franklin Gothic Demi" pitchFamily="34" charset="0"/>
              </a:rPr>
              <a:t>You want to know the true sense of a Bible verse</a:t>
            </a:r>
          </a:p>
          <a:p>
            <a:pPr algn="just">
              <a:buClr>
                <a:srgbClr val="A50021"/>
              </a:buClr>
              <a:buNone/>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Your wife, children, or a friend ask about a verse</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You hear a verse abused and want to correct it</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You have an opportunity to speak and want to know the full sense of a verse to teach it to others</a:t>
            </a:r>
          </a:p>
          <a:p>
            <a:pPr algn="just">
              <a:buClr>
                <a:srgbClr val="A50021"/>
              </a:buClr>
            </a:pPr>
            <a:endParaRPr lang="en-US" sz="2800" dirty="0" smtClean="0">
              <a:solidFill>
                <a:srgbClr val="A50021"/>
              </a:solidFill>
              <a:latin typeface="Franklin Gothic Demi" pitchFamily="34" charset="0"/>
            </a:endParaRP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CONCEPTS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0" indent="0" algn="just">
              <a:buClr>
                <a:srgbClr val="A50021"/>
              </a:buClr>
              <a:buNone/>
            </a:pPr>
            <a:r>
              <a:rPr lang="en-US" sz="2800" dirty="0" smtClean="0">
                <a:solidFill>
                  <a:srgbClr val="A50021"/>
                </a:solidFill>
                <a:latin typeface="Franklin Gothic Demi" pitchFamily="34" charset="0"/>
              </a:rPr>
              <a:t>“So they read in the book in the law of God distinctly, and gave the sense, and caused them to understand the reading.”</a:t>
            </a:r>
          </a:p>
          <a:p>
            <a:pPr algn="ctr">
              <a:buClr>
                <a:srgbClr val="A50021"/>
              </a:buClr>
              <a:buNone/>
            </a:pPr>
            <a:r>
              <a:rPr lang="en-US" sz="2800" dirty="0" smtClean="0">
                <a:solidFill>
                  <a:srgbClr val="A50021"/>
                </a:solidFill>
                <a:latin typeface="Franklin Gothic Demi" pitchFamily="34" charset="0"/>
              </a:rPr>
              <a:t>Nehemiah 8:8</a:t>
            </a:r>
          </a:p>
          <a:p>
            <a:pPr algn="just">
              <a:buClr>
                <a:srgbClr val="A50021"/>
              </a:buClr>
              <a:buNone/>
            </a:pPr>
            <a:endParaRPr lang="en-US" sz="2800" dirty="0" smtClean="0">
              <a:solidFill>
                <a:srgbClr val="A50021"/>
              </a:solidFill>
              <a:latin typeface="Franklin Gothic Demi" pitchFamily="34" charset="0"/>
            </a:endParaRPr>
          </a:p>
          <a:p>
            <a:pPr marL="0" indent="0" algn="just">
              <a:buClr>
                <a:srgbClr val="A50021"/>
              </a:buClr>
              <a:buNone/>
            </a:pPr>
            <a:r>
              <a:rPr lang="en-US" sz="2800" dirty="0" smtClean="0">
                <a:solidFill>
                  <a:srgbClr val="A50021"/>
                </a:solidFill>
                <a:latin typeface="Franklin Gothic Demi" pitchFamily="34" charset="0"/>
              </a:rPr>
              <a:t>“Study to shew thyself approved unto God, a workman that needeth not to be ashamed, rightly dividing the word of truth.”</a:t>
            </a:r>
          </a:p>
          <a:p>
            <a:pPr marL="0" indent="0" algn="ctr">
              <a:buClr>
                <a:srgbClr val="A50021"/>
              </a:buClr>
              <a:buNone/>
            </a:pPr>
            <a:r>
              <a:rPr lang="en-US" sz="2800" dirty="0" smtClean="0">
                <a:solidFill>
                  <a:srgbClr val="A50021"/>
                </a:solidFill>
                <a:latin typeface="Franklin Gothic Demi" pitchFamily="34" charset="0"/>
              </a:rPr>
              <a:t>II Timothy 2:15</a:t>
            </a: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CONCEPTS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0" indent="0" algn="just">
              <a:buClr>
                <a:srgbClr val="A50021"/>
              </a:buClr>
              <a:buNone/>
            </a:pPr>
            <a:r>
              <a:rPr lang="en-US" sz="2800" dirty="0" smtClean="0">
                <a:solidFill>
                  <a:srgbClr val="A50021"/>
                </a:solidFill>
                <a:latin typeface="Franklin Gothic Demi" pitchFamily="34" charset="0"/>
              </a:rPr>
              <a:t>“So they read in the book in the law of God distinctly, and gave </a:t>
            </a:r>
            <a:r>
              <a:rPr lang="en-US" sz="2800" dirty="0" smtClean="0">
                <a:solidFill>
                  <a:srgbClr val="6600FF"/>
                </a:solidFill>
                <a:latin typeface="Franklin Gothic Demi" pitchFamily="34" charset="0"/>
              </a:rPr>
              <a:t>THE SENSE</a:t>
            </a:r>
            <a:r>
              <a:rPr lang="en-US" sz="2800" dirty="0" smtClean="0">
                <a:solidFill>
                  <a:srgbClr val="A50021"/>
                </a:solidFill>
                <a:latin typeface="Franklin Gothic Demi" pitchFamily="34" charset="0"/>
              </a:rPr>
              <a:t>, and caused them to understand the reading.”</a:t>
            </a:r>
          </a:p>
          <a:p>
            <a:pPr algn="ctr">
              <a:buClr>
                <a:srgbClr val="A50021"/>
              </a:buClr>
              <a:buNone/>
            </a:pPr>
            <a:r>
              <a:rPr lang="en-US" sz="2800" dirty="0" smtClean="0">
                <a:solidFill>
                  <a:srgbClr val="A50021"/>
                </a:solidFill>
                <a:latin typeface="Franklin Gothic Demi" pitchFamily="34" charset="0"/>
              </a:rPr>
              <a:t>Nehemiah 8:8</a:t>
            </a:r>
          </a:p>
          <a:p>
            <a:pPr algn="just">
              <a:buClr>
                <a:srgbClr val="A50021"/>
              </a:buClr>
              <a:buNone/>
            </a:pPr>
            <a:endParaRPr lang="en-US" sz="2800" dirty="0" smtClean="0">
              <a:solidFill>
                <a:srgbClr val="A50021"/>
              </a:solidFill>
              <a:latin typeface="Franklin Gothic Demi" pitchFamily="34" charset="0"/>
            </a:endParaRPr>
          </a:p>
          <a:p>
            <a:pPr marL="0" indent="0" algn="just">
              <a:buClr>
                <a:srgbClr val="A50021"/>
              </a:buClr>
              <a:buNone/>
            </a:pPr>
            <a:r>
              <a:rPr lang="en-US" sz="2800" dirty="0" smtClean="0">
                <a:solidFill>
                  <a:srgbClr val="A50021"/>
                </a:solidFill>
                <a:latin typeface="Franklin Gothic Demi" pitchFamily="34" charset="0"/>
              </a:rPr>
              <a:t>“Study to shew thyself approved unto God, a workman that needeth not to be ashamed, </a:t>
            </a:r>
            <a:r>
              <a:rPr lang="en-US" sz="2800" dirty="0" smtClean="0">
                <a:solidFill>
                  <a:srgbClr val="6600FF"/>
                </a:solidFill>
                <a:latin typeface="Franklin Gothic Demi" pitchFamily="34" charset="0"/>
              </a:rPr>
              <a:t>RIGHTLY DIVIDING</a:t>
            </a:r>
            <a:r>
              <a:rPr lang="en-US" sz="2800" dirty="0" smtClean="0">
                <a:solidFill>
                  <a:srgbClr val="A50021"/>
                </a:solidFill>
                <a:latin typeface="Franklin Gothic Demi" pitchFamily="34" charset="0"/>
              </a:rPr>
              <a:t> the word of truth.”</a:t>
            </a:r>
          </a:p>
          <a:p>
            <a:pPr marL="0" indent="0" algn="ctr">
              <a:buClr>
                <a:srgbClr val="A50021"/>
              </a:buClr>
              <a:buNone/>
            </a:pPr>
            <a:r>
              <a:rPr lang="en-US" sz="2800" dirty="0" smtClean="0">
                <a:solidFill>
                  <a:srgbClr val="A50021"/>
                </a:solidFill>
                <a:latin typeface="Franklin Gothic Demi" pitchFamily="34" charset="0"/>
              </a:rPr>
              <a:t>II Timothy 2:15</a:t>
            </a: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CONCEPTS  (2)</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752600"/>
            <a:ext cx="8534400" cy="4572000"/>
          </a:xfrm>
        </p:spPr>
        <p:txBody>
          <a:bodyPr>
            <a:normAutofit/>
          </a:bodyPr>
          <a:lstStyle/>
          <a:p>
            <a:pPr algn="just">
              <a:buClr>
                <a:srgbClr val="A50021"/>
              </a:buClr>
            </a:pPr>
            <a:r>
              <a:rPr lang="en-US" sz="2800" dirty="0" smtClean="0">
                <a:solidFill>
                  <a:srgbClr val="A50021"/>
                </a:solidFill>
                <a:latin typeface="Franklin Gothic Demi" pitchFamily="34" charset="0"/>
              </a:rPr>
              <a:t>The sound of words is very inferior to their sense</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We want to understand the intent of scripture</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We want to be able to interpret and understand it</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The Bible is not a book of sound bites from words</a:t>
            </a:r>
          </a:p>
          <a:p>
            <a:pPr algn="just">
              <a:buClr>
                <a:srgbClr val="A50021"/>
              </a:buClr>
            </a:pPr>
            <a:endParaRPr lang="en-US" sz="2800" dirty="0" smtClean="0">
              <a:solidFill>
                <a:srgbClr val="A50021"/>
              </a:solidFill>
              <a:latin typeface="Franklin Gothic Demi" pitchFamily="34" charset="0"/>
            </a:endParaRPr>
          </a:p>
          <a:p>
            <a:pPr algn="just">
              <a:buClr>
                <a:srgbClr val="A50021"/>
              </a:buClr>
            </a:pPr>
            <a:r>
              <a:rPr lang="en-US" sz="2800" dirty="0" smtClean="0">
                <a:solidFill>
                  <a:srgbClr val="A50021"/>
                </a:solidFill>
                <a:latin typeface="Franklin Gothic Demi" pitchFamily="34" charset="0"/>
              </a:rPr>
              <a:t>Concepts or doctrines use many different words</a:t>
            </a:r>
          </a:p>
          <a:p>
            <a:pPr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Six Study Tools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295400"/>
            <a:ext cx="8534400" cy="5029200"/>
          </a:xfrm>
        </p:spPr>
        <p:txBody>
          <a:bodyPr>
            <a:normAutofit/>
          </a:bodyPr>
          <a:lstStyle/>
          <a:p>
            <a:pPr marL="0" indent="0"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graphicFrame>
        <p:nvGraphicFramePr>
          <p:cNvPr id="4" name="Table 3"/>
          <p:cNvGraphicFramePr>
            <a:graphicFrameLocks noGrp="1"/>
          </p:cNvGraphicFramePr>
          <p:nvPr/>
        </p:nvGraphicFramePr>
        <p:xfrm>
          <a:off x="914400" y="2057400"/>
          <a:ext cx="7239000" cy="2148840"/>
        </p:xfrm>
        <a:graphic>
          <a:graphicData uri="http://schemas.openxmlformats.org/drawingml/2006/table">
            <a:tbl>
              <a:tblPr firstRow="1" bandRow="1">
                <a:tableStyleId>{5C22544A-7EE6-4342-B048-85BDC9FD1C3A}</a:tableStyleId>
              </a:tblPr>
              <a:tblGrid>
                <a:gridCol w="2362200"/>
                <a:gridCol w="2514600"/>
                <a:gridCol w="2362200"/>
              </a:tblGrid>
              <a:tr h="167640">
                <a:tc>
                  <a:txBody>
                    <a:bodyPr/>
                    <a:lstStyle/>
                    <a:p>
                      <a:pPr algn="ctr"/>
                      <a:r>
                        <a:rPr lang="en-US" sz="2000" dirty="0" smtClean="0">
                          <a:latin typeface="Arial Black" pitchFamily="34" charset="0"/>
                        </a:rPr>
                        <a:t>Word-Based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Verse-Based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Concept-Based</a:t>
                      </a:r>
                      <a:endParaRPr lang="en-US" sz="2000" dirty="0">
                        <a:latin typeface="Arial Black" pitchFamily="34" charset="0"/>
                      </a:endParaRPr>
                    </a:p>
                  </a:txBody>
                  <a:tcPr>
                    <a:solidFill>
                      <a:srgbClr val="A50021"/>
                    </a:solidFill>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1800" dirty="0" smtClean="0">
                          <a:latin typeface="Franklin Gothic Demi" pitchFamily="34" charset="0"/>
                        </a:rPr>
                        <a:t>Concordance</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Treasury</a:t>
                      </a:r>
                      <a:r>
                        <a:rPr lang="en-US" sz="1800" baseline="0" dirty="0" smtClean="0">
                          <a:latin typeface="Franklin Gothic Demi" pitchFamily="34" charset="0"/>
                        </a:rPr>
                        <a:t> of Scripture Knowledge</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Nave’s Topical Bible</a:t>
                      </a:r>
                      <a:endParaRPr lang="en-US" sz="1800" dirty="0">
                        <a:latin typeface="Franklin Gothic Demi" pitchFamily="34" charset="0"/>
                      </a:endParaRPr>
                    </a:p>
                  </a:txBody>
                  <a:tcPr/>
                </a:tc>
              </a:tr>
              <a:tr h="370840">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r>
              <a:tr h="370840">
                <a:tc>
                  <a:txBody>
                    <a:bodyPr/>
                    <a:lstStyle/>
                    <a:p>
                      <a:pPr algn="ctr"/>
                      <a:r>
                        <a:rPr lang="en-US" sz="1800" dirty="0" smtClean="0">
                          <a:latin typeface="Franklin Gothic Demi" pitchFamily="34" charset="0"/>
                        </a:rPr>
                        <a:t>Bible Dictionary</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Bible Commentary</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Systematic Theology</a:t>
                      </a:r>
                      <a:endParaRPr lang="en-US" sz="1800" dirty="0">
                        <a:latin typeface="Franklin Gothic Demi"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Concordance</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524000"/>
            <a:ext cx="8534400" cy="4800600"/>
          </a:xfrm>
        </p:spPr>
        <p:txBody>
          <a:bodyPr>
            <a:normAutofit/>
          </a:bodyPr>
          <a:lstStyle/>
          <a:p>
            <a:pPr marL="0" indent="0" algn="just">
              <a:buClr>
                <a:srgbClr val="FFCC00"/>
              </a:buClr>
              <a:buNone/>
            </a:pPr>
            <a:r>
              <a:rPr lang="en-US" sz="3200" dirty="0" smtClean="0">
                <a:solidFill>
                  <a:srgbClr val="A50021"/>
                </a:solidFill>
                <a:latin typeface="Franklin Gothic Demi" pitchFamily="34" charset="0"/>
              </a:rPr>
              <a:t>Contains each occurrence of each word in the Bible.  Organized alphabetically, it is the best tool to find a verse from a word and to find all the occurrences of a word.  It may also contain the Hebrew and Greek words underlying each English word.  Strong’s is the best, for it is exhaustive with several helpful features and the Hebrew and Greek.  </a:t>
            </a:r>
            <a:r>
              <a:rPr lang="en-US" sz="3200" u="sng" dirty="0" smtClean="0">
                <a:solidFill>
                  <a:srgbClr val="A50021"/>
                </a:solidFill>
                <a:latin typeface="Franklin Gothic Demi" pitchFamily="34" charset="0"/>
              </a:rPr>
              <a:t>A concordance is word based</a:t>
            </a:r>
            <a:r>
              <a:rPr lang="en-US" sz="3200" dirty="0" smtClean="0">
                <a:solidFill>
                  <a:srgbClr val="A50021"/>
                </a:solidFill>
                <a:latin typeface="Franklin Gothic Demi" pitchFamily="34" charset="0"/>
              </a:rPr>
              <a:t> – here is its value and its limitations.</a:t>
            </a: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fontScale="90000"/>
          </a:bodyPr>
          <a:lstStyle/>
          <a:p>
            <a:pPr algn="ctr"/>
            <a:r>
              <a:rPr lang="en-US" sz="4800" b="1" dirty="0" smtClean="0">
                <a:solidFill>
                  <a:srgbClr val="FFCC00"/>
                </a:solidFill>
                <a:latin typeface="Franklin Gothic Demi" pitchFamily="34" charset="0"/>
              </a:rPr>
              <a:t>Treasury of Scripture Knowledge</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524000"/>
            <a:ext cx="8534400" cy="4800600"/>
          </a:xfrm>
        </p:spPr>
        <p:txBody>
          <a:bodyPr>
            <a:normAutofit/>
          </a:bodyPr>
          <a:lstStyle/>
          <a:p>
            <a:pPr marL="0" indent="0" algn="just">
              <a:buClr>
                <a:srgbClr val="FFCC00"/>
              </a:buClr>
              <a:buNone/>
            </a:pPr>
            <a:r>
              <a:rPr lang="en-US" sz="3200" dirty="0" smtClean="0">
                <a:solidFill>
                  <a:srgbClr val="A50021"/>
                </a:solidFill>
                <a:latin typeface="Franklin Gothic Demi" pitchFamily="34" charset="0"/>
              </a:rPr>
              <a:t>Contains over 500,000 cross-references to the verses in the Bible.  In Bible order, it provides verses helping explain a text under study. The verses were taken from conservative commentaries and Bibles before 1900.  It is the best tool for finding explanatory verses that may not contain the key words of your subject text.  </a:t>
            </a:r>
            <a:r>
              <a:rPr lang="en-US" sz="3200" u="sng" dirty="0" smtClean="0">
                <a:solidFill>
                  <a:srgbClr val="A50021"/>
                </a:solidFill>
                <a:latin typeface="Franklin Gothic Demi" pitchFamily="34" charset="0"/>
              </a:rPr>
              <a:t>The Treasury is verse based</a:t>
            </a:r>
            <a:r>
              <a:rPr lang="en-US" sz="3200" dirty="0" smtClean="0">
                <a:solidFill>
                  <a:srgbClr val="A50021"/>
                </a:solidFill>
                <a:latin typeface="Franklin Gothic Demi" pitchFamily="34" charset="0"/>
              </a:rPr>
              <a:t> – here is its value and its limitations. </a:t>
            </a: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400" b="1" dirty="0" smtClean="0">
                <a:solidFill>
                  <a:srgbClr val="FFCC00"/>
                </a:solidFill>
                <a:latin typeface="Franklin Gothic Demi Cond" pitchFamily="34" charset="0"/>
              </a:rPr>
              <a:t>Get a Vision  (1)</a:t>
            </a:r>
            <a:endParaRPr lang="en-US" sz="44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447800"/>
            <a:ext cx="8534400" cy="4876800"/>
          </a:xfrm>
        </p:spPr>
        <p:txBody>
          <a:bodyPr>
            <a:normAutofit/>
          </a:bodyPr>
          <a:lstStyle/>
          <a:p>
            <a:pPr marL="0" algn="just">
              <a:buNone/>
            </a:pPr>
            <a:endParaRPr lang="en-US" sz="2800" dirty="0" smtClean="0">
              <a:latin typeface="Franklin Gothic Demi Cond" pitchFamily="34" charset="0"/>
            </a:endParaRPr>
          </a:p>
          <a:p>
            <a:pPr marL="0" algn="just">
              <a:buNone/>
            </a:pPr>
            <a:r>
              <a:rPr lang="en-US" sz="2800" dirty="0" smtClean="0">
                <a:solidFill>
                  <a:srgbClr val="A50021"/>
                </a:solidFill>
                <a:latin typeface="Franklin Gothic Demi Cond" pitchFamily="34" charset="0"/>
              </a:rPr>
              <a:t>“This Ezra went up from Babylon; and </a:t>
            </a:r>
            <a:r>
              <a:rPr lang="en-US" sz="2800" u="sng" dirty="0" smtClean="0">
                <a:solidFill>
                  <a:srgbClr val="6600FF"/>
                </a:solidFill>
                <a:latin typeface="Franklin Gothic Demi Cond" pitchFamily="34" charset="0"/>
              </a:rPr>
              <a:t>he was a ready scribe in the law of Moses</a:t>
            </a:r>
            <a:r>
              <a:rPr lang="en-US" sz="2800" dirty="0" smtClean="0">
                <a:solidFill>
                  <a:srgbClr val="A50021"/>
                </a:solidFill>
                <a:latin typeface="Franklin Gothic Demi Cond" pitchFamily="34" charset="0"/>
              </a:rPr>
              <a:t>, which the LORD God of Israel had given ….”</a:t>
            </a:r>
          </a:p>
          <a:p>
            <a:pPr marL="0" algn="ctr">
              <a:buNone/>
            </a:pPr>
            <a:r>
              <a:rPr lang="en-US" sz="2800" dirty="0" smtClean="0">
                <a:solidFill>
                  <a:srgbClr val="A50021"/>
                </a:solidFill>
                <a:latin typeface="Franklin Gothic Demi Cond" pitchFamily="34" charset="0"/>
              </a:rPr>
              <a:t>Ezra 7:6</a:t>
            </a:r>
            <a:endParaRPr lang="en-US" sz="2800" dirty="0">
              <a:solidFill>
                <a:srgbClr val="A50021"/>
              </a:solidFill>
              <a:latin typeface="Franklin Gothic Demi Cond"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Nave’s Topical Bible</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524000"/>
            <a:ext cx="8534400" cy="4800600"/>
          </a:xfrm>
        </p:spPr>
        <p:txBody>
          <a:bodyPr>
            <a:normAutofit lnSpcReduction="10000"/>
          </a:bodyPr>
          <a:lstStyle/>
          <a:p>
            <a:pPr marL="0" indent="0" algn="just">
              <a:buClr>
                <a:srgbClr val="FFCC00"/>
              </a:buClr>
              <a:buNone/>
            </a:pPr>
            <a:r>
              <a:rPr lang="en-US" sz="3200" dirty="0" smtClean="0">
                <a:solidFill>
                  <a:srgbClr val="A50021"/>
                </a:solidFill>
                <a:latin typeface="Franklin Gothic Demi" pitchFamily="34" charset="0"/>
              </a:rPr>
              <a:t>This topical handbook organizes Bible verses and passages by well-known topics.  By using key verses more than once, it contains over 100,000 references in over 20,000 topics.  The Scriptures are fully printed, so you do not need your Bible to read the text.  It also features a reverse lookup that allows you to find the topics where a verse has been used, in order to find other related verses by that topical classification.  </a:t>
            </a:r>
            <a:r>
              <a:rPr lang="en-US" sz="3200" u="sng" dirty="0" smtClean="0">
                <a:solidFill>
                  <a:srgbClr val="A50021"/>
                </a:solidFill>
                <a:latin typeface="Franklin Gothic Demi" pitchFamily="34" charset="0"/>
              </a:rPr>
              <a:t>It is a topic based tool</a:t>
            </a:r>
            <a:r>
              <a:rPr lang="en-US" sz="3200" dirty="0" smtClean="0">
                <a:solidFill>
                  <a:srgbClr val="A50021"/>
                </a:solidFill>
                <a:latin typeface="Franklin Gothic Demi" pitchFamily="34" charset="0"/>
              </a:rPr>
              <a:t>.</a:t>
            </a:r>
            <a:endParaRPr lang="en-US" sz="2800"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Six Study Tools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295400"/>
            <a:ext cx="8534400" cy="5029200"/>
          </a:xfrm>
        </p:spPr>
        <p:txBody>
          <a:bodyPr>
            <a:normAutofit/>
          </a:bodyPr>
          <a:lstStyle/>
          <a:p>
            <a:pPr marL="0" indent="0"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graphicFrame>
        <p:nvGraphicFramePr>
          <p:cNvPr id="4" name="Table 3"/>
          <p:cNvGraphicFramePr>
            <a:graphicFrameLocks noGrp="1"/>
          </p:cNvGraphicFramePr>
          <p:nvPr/>
        </p:nvGraphicFramePr>
        <p:xfrm>
          <a:off x="914400" y="2057400"/>
          <a:ext cx="7239000" cy="2148840"/>
        </p:xfrm>
        <a:graphic>
          <a:graphicData uri="http://schemas.openxmlformats.org/drawingml/2006/table">
            <a:tbl>
              <a:tblPr firstRow="1" bandRow="1">
                <a:tableStyleId>{5C22544A-7EE6-4342-B048-85BDC9FD1C3A}</a:tableStyleId>
              </a:tblPr>
              <a:tblGrid>
                <a:gridCol w="2362200"/>
                <a:gridCol w="2514600"/>
                <a:gridCol w="2362200"/>
              </a:tblGrid>
              <a:tr h="370840">
                <a:tc>
                  <a:txBody>
                    <a:bodyPr/>
                    <a:lstStyle/>
                    <a:p>
                      <a:pPr algn="ctr"/>
                      <a:r>
                        <a:rPr lang="en-US" sz="2000" dirty="0" smtClean="0">
                          <a:latin typeface="Arial Black" pitchFamily="34" charset="0"/>
                        </a:rPr>
                        <a:t>Word-Based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Verse-Based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Concept-Based</a:t>
                      </a:r>
                      <a:endParaRPr lang="en-US" sz="2000" dirty="0">
                        <a:latin typeface="Arial Black" pitchFamily="34" charset="0"/>
                      </a:endParaRPr>
                    </a:p>
                  </a:txBody>
                  <a:tcPr>
                    <a:solidFill>
                      <a:srgbClr val="A50021"/>
                    </a:solidFill>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1800" dirty="0" smtClean="0">
                          <a:latin typeface="Franklin Gothic Demi" pitchFamily="34" charset="0"/>
                        </a:rPr>
                        <a:t>Concordance</a:t>
                      </a:r>
                      <a:endParaRPr lang="en-US" sz="1800" dirty="0">
                        <a:latin typeface="Franklin Gothic Demi" pitchFamily="34" charset="0"/>
                      </a:endParaRPr>
                    </a:p>
                  </a:txBody>
                  <a:tcPr>
                    <a:solidFill>
                      <a:schemeClr val="accent6">
                        <a:lumMod val="60000"/>
                        <a:lumOff val="40000"/>
                      </a:schemeClr>
                    </a:solidFill>
                  </a:tcPr>
                </a:tc>
                <a:tc>
                  <a:txBody>
                    <a:bodyPr/>
                    <a:lstStyle/>
                    <a:p>
                      <a:pPr algn="ctr"/>
                      <a:r>
                        <a:rPr lang="en-US" sz="1800" dirty="0" smtClean="0">
                          <a:latin typeface="Franklin Gothic Demi" pitchFamily="34" charset="0"/>
                        </a:rPr>
                        <a:t>Treasury</a:t>
                      </a:r>
                      <a:r>
                        <a:rPr lang="en-US" sz="1800" baseline="0" dirty="0" smtClean="0">
                          <a:latin typeface="Franklin Gothic Demi" pitchFamily="34" charset="0"/>
                        </a:rPr>
                        <a:t> of Scripture Knowledge</a:t>
                      </a:r>
                      <a:endParaRPr lang="en-US" sz="1800" dirty="0">
                        <a:latin typeface="Franklin Gothic Demi" pitchFamily="34" charset="0"/>
                      </a:endParaRPr>
                    </a:p>
                  </a:txBody>
                  <a:tcPr>
                    <a:solidFill>
                      <a:schemeClr val="accent6">
                        <a:lumMod val="60000"/>
                        <a:lumOff val="40000"/>
                      </a:schemeClr>
                    </a:solidFill>
                  </a:tcPr>
                </a:tc>
                <a:tc>
                  <a:txBody>
                    <a:bodyPr/>
                    <a:lstStyle/>
                    <a:p>
                      <a:pPr algn="ctr"/>
                      <a:r>
                        <a:rPr lang="en-US" sz="1800" dirty="0" smtClean="0">
                          <a:latin typeface="Franklin Gothic Demi" pitchFamily="34" charset="0"/>
                        </a:rPr>
                        <a:t>Nave’s Topical Bible</a:t>
                      </a:r>
                      <a:endParaRPr lang="en-US" sz="1800" dirty="0">
                        <a:latin typeface="Franklin Gothic Demi" pitchFamily="34" charset="0"/>
                      </a:endParaRPr>
                    </a:p>
                  </a:txBody>
                  <a:tcPr>
                    <a:solidFill>
                      <a:schemeClr val="accent6">
                        <a:lumMod val="60000"/>
                        <a:lumOff val="40000"/>
                      </a:schemeClr>
                    </a:solidFill>
                  </a:tcPr>
                </a:tc>
              </a:tr>
              <a:tr h="370840">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r>
              <a:tr h="370840">
                <a:tc>
                  <a:txBody>
                    <a:bodyPr/>
                    <a:lstStyle/>
                    <a:p>
                      <a:pPr algn="ctr"/>
                      <a:r>
                        <a:rPr lang="en-US" sz="1800" dirty="0" smtClean="0">
                          <a:latin typeface="Franklin Gothic Demi" pitchFamily="34" charset="0"/>
                        </a:rPr>
                        <a:t>Bible Dictionary</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Bible Commentary</a:t>
                      </a:r>
                      <a:endParaRPr lang="en-US" sz="1800" dirty="0">
                        <a:latin typeface="Franklin Gothic Demi" pitchFamily="34" charset="0"/>
                      </a:endParaRPr>
                    </a:p>
                  </a:txBody>
                  <a:tcPr/>
                </a:tc>
                <a:tc>
                  <a:txBody>
                    <a:bodyPr/>
                    <a:lstStyle/>
                    <a:p>
                      <a:pPr algn="ctr"/>
                      <a:r>
                        <a:rPr lang="en-US" sz="1800" dirty="0" smtClean="0">
                          <a:latin typeface="Franklin Gothic Demi" pitchFamily="34" charset="0"/>
                        </a:rPr>
                        <a:t>Systematic Theology</a:t>
                      </a:r>
                      <a:endParaRPr lang="en-US" sz="1800" dirty="0">
                        <a:latin typeface="Franklin Gothic Demi"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Bible Dictionary</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0" indent="0" algn="just">
              <a:buClr>
                <a:srgbClr val="FFCC00"/>
              </a:buClr>
              <a:buNone/>
            </a:pPr>
            <a:r>
              <a:rPr lang="en-US" sz="3200" dirty="0" smtClean="0">
                <a:solidFill>
                  <a:srgbClr val="A50021"/>
                </a:solidFill>
                <a:latin typeface="Franklin Gothic Demi" pitchFamily="34" charset="0"/>
              </a:rPr>
              <a:t>Organized alphabetically, it contains most every word in the Bible with a definition, illustration, description, historical reference, explanation, and/or cross-references.  By its nature, it may include the author’s bias.  </a:t>
            </a:r>
            <a:r>
              <a:rPr lang="en-US" sz="3200" u="sng" dirty="0" smtClean="0">
                <a:solidFill>
                  <a:srgbClr val="A50021"/>
                </a:solidFill>
                <a:latin typeface="Franklin Gothic Demi" pitchFamily="34" charset="0"/>
              </a:rPr>
              <a:t>It is word based</a:t>
            </a:r>
            <a:r>
              <a:rPr lang="en-US" sz="3200" dirty="0" smtClean="0">
                <a:solidFill>
                  <a:srgbClr val="A50021"/>
                </a:solidFill>
                <a:latin typeface="Franklin Gothic Demi" pitchFamily="34" charset="0"/>
              </a:rPr>
              <a:t>. Useful dictionaries include the Concise, Smith, Easton, and Davis.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Bible Commentary</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0" indent="0" algn="just">
              <a:buClr>
                <a:srgbClr val="FFCC00"/>
              </a:buClr>
              <a:buNone/>
            </a:pPr>
            <a:r>
              <a:rPr lang="en-US" sz="3200" dirty="0" smtClean="0">
                <a:solidFill>
                  <a:srgbClr val="A50021"/>
                </a:solidFill>
                <a:latin typeface="Franklin Gothic Demi" pitchFamily="34" charset="0"/>
              </a:rPr>
              <a:t>Organized Scripturally, it provides the author’s interpretation for each verse in the Bible.  Due to its organization, you may quickly obtain an opinion on the interpretation of any verse.  </a:t>
            </a:r>
            <a:r>
              <a:rPr lang="en-US" sz="3200" u="sng" dirty="0" smtClean="0">
                <a:solidFill>
                  <a:srgbClr val="A50021"/>
                </a:solidFill>
                <a:latin typeface="Franklin Gothic Demi" pitchFamily="34" charset="0"/>
              </a:rPr>
              <a:t>It is verse based</a:t>
            </a:r>
            <a:r>
              <a:rPr lang="en-US" sz="3200" dirty="0" smtClean="0">
                <a:solidFill>
                  <a:srgbClr val="A50021"/>
                </a:solidFill>
                <a:latin typeface="Franklin Gothic Demi" pitchFamily="34" charset="0"/>
              </a:rPr>
              <a:t>.  Useful commentaries include Poole, Henry, Barnes, Gill, and Clarke.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Systematic Theology</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0" indent="0" algn="just">
              <a:buClr>
                <a:srgbClr val="FFCC00"/>
              </a:buClr>
              <a:buNone/>
            </a:pPr>
            <a:r>
              <a:rPr lang="en-US" sz="3200" dirty="0" smtClean="0">
                <a:solidFill>
                  <a:srgbClr val="A50021"/>
                </a:solidFill>
                <a:latin typeface="Franklin Gothic Demi" pitchFamily="34" charset="0"/>
              </a:rPr>
              <a:t>A handbook organized according to the author’s outline of theology with the author’s opinion and references providing the material under each heading.  </a:t>
            </a:r>
            <a:r>
              <a:rPr lang="en-US" sz="3200" u="sng" dirty="0" smtClean="0">
                <a:solidFill>
                  <a:srgbClr val="A50021"/>
                </a:solidFill>
                <a:latin typeface="Franklin Gothic Demi" pitchFamily="34" charset="0"/>
              </a:rPr>
              <a:t>It is topic based</a:t>
            </a:r>
            <a:r>
              <a:rPr lang="en-US" sz="3200" dirty="0" smtClean="0">
                <a:solidFill>
                  <a:srgbClr val="A50021"/>
                </a:solidFill>
                <a:latin typeface="Franklin Gothic Demi" pitchFamily="34" charset="0"/>
              </a:rPr>
              <a:t>.  Useful theologies include Gill, Dagg, Boyce, Berkhof, and Dabney.  There are many more, but </a:t>
            </a:r>
            <a:r>
              <a:rPr lang="en-US" dirty="0" smtClean="0">
                <a:solidFill>
                  <a:srgbClr val="A50021"/>
                </a:solidFill>
                <a:latin typeface="Franklin Gothic Demi" pitchFamily="34" charset="0"/>
              </a:rPr>
              <a:t>very few will</a:t>
            </a:r>
            <a:r>
              <a:rPr lang="en-US" sz="3200" dirty="0" smtClean="0">
                <a:solidFill>
                  <a:srgbClr val="A50021"/>
                </a:solidFill>
                <a:latin typeface="Franklin Gothic Demi" pitchFamily="34" charset="0"/>
              </a:rPr>
              <a:t> add much to these volumes.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Six Study Tools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295400"/>
            <a:ext cx="8534400" cy="5029200"/>
          </a:xfrm>
        </p:spPr>
        <p:txBody>
          <a:bodyPr>
            <a:normAutofit/>
          </a:bodyPr>
          <a:lstStyle/>
          <a:p>
            <a:pPr marL="0" indent="0" algn="just">
              <a:buClr>
                <a:srgbClr val="A50021"/>
              </a:buClr>
              <a:buNone/>
            </a:pPr>
            <a:endParaRPr lang="en-US" sz="2800" dirty="0" smtClean="0">
              <a:solidFill>
                <a:srgbClr val="A50021"/>
              </a:solidFill>
              <a:latin typeface="Franklin Gothic Demi" pitchFamily="34" charset="0"/>
            </a:endParaRPr>
          </a:p>
          <a:p>
            <a:pPr algn="just">
              <a:buClr>
                <a:srgbClr val="FFCC00"/>
              </a:buClr>
            </a:pPr>
            <a:endParaRPr lang="en-US" sz="24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graphicFrame>
        <p:nvGraphicFramePr>
          <p:cNvPr id="4" name="Table 3"/>
          <p:cNvGraphicFramePr>
            <a:graphicFrameLocks noGrp="1"/>
          </p:cNvGraphicFramePr>
          <p:nvPr/>
        </p:nvGraphicFramePr>
        <p:xfrm>
          <a:off x="914400" y="2057400"/>
          <a:ext cx="7239000" cy="2148840"/>
        </p:xfrm>
        <a:graphic>
          <a:graphicData uri="http://schemas.openxmlformats.org/drawingml/2006/table">
            <a:tbl>
              <a:tblPr firstRow="1" bandRow="1">
                <a:tableStyleId>{5C22544A-7EE6-4342-B048-85BDC9FD1C3A}</a:tableStyleId>
              </a:tblPr>
              <a:tblGrid>
                <a:gridCol w="2362200"/>
                <a:gridCol w="2514600"/>
                <a:gridCol w="2362200"/>
              </a:tblGrid>
              <a:tr h="370840">
                <a:tc>
                  <a:txBody>
                    <a:bodyPr/>
                    <a:lstStyle/>
                    <a:p>
                      <a:pPr algn="ctr"/>
                      <a:r>
                        <a:rPr lang="en-US" sz="2000" dirty="0" smtClean="0">
                          <a:latin typeface="Arial Black" pitchFamily="34" charset="0"/>
                        </a:rPr>
                        <a:t>Word-Based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Verse-Based</a:t>
                      </a:r>
                      <a:endParaRPr lang="en-US" sz="2000" dirty="0">
                        <a:latin typeface="Arial Black" pitchFamily="34" charset="0"/>
                      </a:endParaRPr>
                    </a:p>
                  </a:txBody>
                  <a:tcPr>
                    <a:solidFill>
                      <a:srgbClr val="A50021"/>
                    </a:solidFill>
                  </a:tcPr>
                </a:tc>
                <a:tc>
                  <a:txBody>
                    <a:bodyPr/>
                    <a:lstStyle/>
                    <a:p>
                      <a:pPr algn="ctr"/>
                      <a:r>
                        <a:rPr lang="en-US" sz="2000" dirty="0" smtClean="0">
                          <a:latin typeface="Arial Black" pitchFamily="34" charset="0"/>
                        </a:rPr>
                        <a:t>Concept-Based</a:t>
                      </a:r>
                      <a:endParaRPr lang="en-US" sz="2000" dirty="0">
                        <a:latin typeface="Arial Black" pitchFamily="34" charset="0"/>
                      </a:endParaRPr>
                    </a:p>
                  </a:txBody>
                  <a:tcPr>
                    <a:solidFill>
                      <a:srgbClr val="A50021"/>
                    </a:solidFill>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1800" dirty="0" smtClean="0">
                          <a:latin typeface="Franklin Gothic Demi" pitchFamily="34" charset="0"/>
                        </a:rPr>
                        <a:t>Concordance</a:t>
                      </a:r>
                      <a:endParaRPr lang="en-US" sz="1800" dirty="0">
                        <a:latin typeface="Franklin Gothic Demi" pitchFamily="34" charset="0"/>
                      </a:endParaRPr>
                    </a:p>
                  </a:txBody>
                  <a:tcPr>
                    <a:solidFill>
                      <a:schemeClr val="accent6">
                        <a:lumMod val="60000"/>
                        <a:lumOff val="40000"/>
                      </a:schemeClr>
                    </a:solidFill>
                  </a:tcPr>
                </a:tc>
                <a:tc>
                  <a:txBody>
                    <a:bodyPr/>
                    <a:lstStyle/>
                    <a:p>
                      <a:pPr algn="ctr"/>
                      <a:r>
                        <a:rPr lang="en-US" sz="1800" dirty="0" smtClean="0">
                          <a:latin typeface="Franklin Gothic Demi" pitchFamily="34" charset="0"/>
                        </a:rPr>
                        <a:t>Treasury</a:t>
                      </a:r>
                      <a:r>
                        <a:rPr lang="en-US" sz="1800" baseline="0" dirty="0" smtClean="0">
                          <a:latin typeface="Franklin Gothic Demi" pitchFamily="34" charset="0"/>
                        </a:rPr>
                        <a:t> of Scripture Knowledge</a:t>
                      </a:r>
                      <a:endParaRPr lang="en-US" sz="1800" dirty="0">
                        <a:latin typeface="Franklin Gothic Demi" pitchFamily="34" charset="0"/>
                      </a:endParaRPr>
                    </a:p>
                  </a:txBody>
                  <a:tcPr>
                    <a:solidFill>
                      <a:schemeClr val="accent6">
                        <a:lumMod val="60000"/>
                        <a:lumOff val="40000"/>
                      </a:schemeClr>
                    </a:solidFill>
                  </a:tcPr>
                </a:tc>
                <a:tc>
                  <a:txBody>
                    <a:bodyPr/>
                    <a:lstStyle/>
                    <a:p>
                      <a:pPr algn="ctr"/>
                      <a:r>
                        <a:rPr lang="en-US" sz="1800" dirty="0" smtClean="0">
                          <a:latin typeface="Franklin Gothic Demi" pitchFamily="34" charset="0"/>
                        </a:rPr>
                        <a:t>Nave’s Topical Bible</a:t>
                      </a:r>
                      <a:endParaRPr lang="en-US" sz="1800" dirty="0">
                        <a:latin typeface="Franklin Gothic Demi" pitchFamily="34" charset="0"/>
                      </a:endParaRPr>
                    </a:p>
                  </a:txBody>
                  <a:tcPr>
                    <a:solidFill>
                      <a:schemeClr val="accent6">
                        <a:lumMod val="60000"/>
                        <a:lumOff val="40000"/>
                      </a:schemeClr>
                    </a:solidFill>
                  </a:tcPr>
                </a:tc>
              </a:tr>
              <a:tr h="370840">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c>
                  <a:txBody>
                    <a:bodyPr/>
                    <a:lstStyle/>
                    <a:p>
                      <a:pPr algn="ctr"/>
                      <a:endParaRPr lang="en-US" sz="1800" dirty="0">
                        <a:latin typeface="Franklin Gothic Demi" pitchFamily="34" charset="0"/>
                      </a:endParaRPr>
                    </a:p>
                  </a:txBody>
                  <a:tcPr/>
                </a:tc>
              </a:tr>
              <a:tr h="370840">
                <a:tc>
                  <a:txBody>
                    <a:bodyPr/>
                    <a:lstStyle/>
                    <a:p>
                      <a:pPr algn="ctr"/>
                      <a:r>
                        <a:rPr lang="en-US" sz="1800" dirty="0" smtClean="0">
                          <a:latin typeface="Franklin Gothic Demi" pitchFamily="34" charset="0"/>
                        </a:rPr>
                        <a:t>Bible Dictionary</a:t>
                      </a:r>
                      <a:endParaRPr lang="en-US" sz="1800" dirty="0">
                        <a:latin typeface="Franklin Gothic Demi" pitchFamily="34" charset="0"/>
                      </a:endParaRPr>
                    </a:p>
                  </a:txBody>
                  <a:tcPr>
                    <a:solidFill>
                      <a:srgbClr val="6699FF"/>
                    </a:solidFill>
                  </a:tcPr>
                </a:tc>
                <a:tc>
                  <a:txBody>
                    <a:bodyPr/>
                    <a:lstStyle/>
                    <a:p>
                      <a:pPr algn="ctr"/>
                      <a:r>
                        <a:rPr lang="en-US" sz="1800" dirty="0" smtClean="0">
                          <a:latin typeface="Franklin Gothic Demi" pitchFamily="34" charset="0"/>
                        </a:rPr>
                        <a:t>Bible Commentary</a:t>
                      </a:r>
                      <a:endParaRPr lang="en-US" sz="1800" dirty="0">
                        <a:latin typeface="Franklin Gothic Demi" pitchFamily="34" charset="0"/>
                      </a:endParaRPr>
                    </a:p>
                  </a:txBody>
                  <a:tcPr>
                    <a:solidFill>
                      <a:srgbClr val="6699FF"/>
                    </a:solidFill>
                  </a:tcPr>
                </a:tc>
                <a:tc>
                  <a:txBody>
                    <a:bodyPr/>
                    <a:lstStyle/>
                    <a:p>
                      <a:pPr algn="ctr"/>
                      <a:r>
                        <a:rPr lang="en-US" sz="1800" dirty="0" smtClean="0">
                          <a:latin typeface="Franklin Gothic Demi" pitchFamily="34" charset="0"/>
                        </a:rPr>
                        <a:t>Systematic Theology</a:t>
                      </a:r>
                      <a:endParaRPr lang="en-US" sz="1800" dirty="0">
                        <a:latin typeface="Franklin Gothic Demi" pitchFamily="34" charset="0"/>
                      </a:endParaRPr>
                    </a:p>
                  </a:txBody>
                  <a:tcPr>
                    <a:solidFill>
                      <a:srgbClr val="6699FF"/>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Six Study Tools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457200" indent="-457200" algn="just">
              <a:buClr>
                <a:srgbClr val="A50021"/>
              </a:buClr>
            </a:pPr>
            <a:r>
              <a:rPr lang="en-US" sz="2800" dirty="0" smtClean="0">
                <a:solidFill>
                  <a:srgbClr val="A50021"/>
                </a:solidFill>
                <a:latin typeface="Franklin Gothic Demi" pitchFamily="34" charset="0"/>
              </a:rPr>
              <a:t>God blessed men with talents to construct them</a:t>
            </a:r>
          </a:p>
          <a:p>
            <a:pPr marL="457200" indent="-457200" algn="just">
              <a:buClr>
                <a:srgbClr val="A50021"/>
              </a:buClr>
            </a:pPr>
            <a:endParaRPr lang="en-US" sz="2800" dirty="0" smtClean="0">
              <a:solidFill>
                <a:srgbClr val="A50021"/>
              </a:solidFill>
              <a:latin typeface="Franklin Gothic Demi" pitchFamily="34" charset="0"/>
            </a:endParaRPr>
          </a:p>
          <a:p>
            <a:pPr marL="457200" indent="-457200" algn="just">
              <a:buClr>
                <a:srgbClr val="A50021"/>
              </a:buClr>
            </a:pPr>
            <a:r>
              <a:rPr lang="en-US" sz="2800" dirty="0" smtClean="0">
                <a:solidFill>
                  <a:srgbClr val="A50021"/>
                </a:solidFill>
                <a:latin typeface="Franklin Gothic Demi" pitchFamily="34" charset="0"/>
              </a:rPr>
              <a:t>Those men worked with great diligence for us</a:t>
            </a:r>
          </a:p>
          <a:p>
            <a:pPr marL="457200" indent="-457200" algn="just">
              <a:buClr>
                <a:srgbClr val="A50021"/>
              </a:buClr>
            </a:pPr>
            <a:endParaRPr lang="en-US" sz="2800" dirty="0" smtClean="0">
              <a:solidFill>
                <a:srgbClr val="A50021"/>
              </a:solidFill>
              <a:latin typeface="Franklin Gothic Demi" pitchFamily="34" charset="0"/>
            </a:endParaRPr>
          </a:p>
          <a:p>
            <a:pPr marL="457200" indent="-457200" algn="just">
              <a:buClr>
                <a:srgbClr val="A50021"/>
              </a:buClr>
            </a:pPr>
            <a:r>
              <a:rPr lang="en-US" sz="2800" dirty="0" smtClean="0">
                <a:solidFill>
                  <a:srgbClr val="A50021"/>
                </a:solidFill>
                <a:latin typeface="Franklin Gothic Demi" pitchFamily="34" charset="0"/>
              </a:rPr>
              <a:t>The combined tools can accomplish much easily</a:t>
            </a:r>
          </a:p>
          <a:p>
            <a:pPr marL="457200" indent="-457200" algn="just">
              <a:buClr>
                <a:srgbClr val="A50021"/>
              </a:buClr>
            </a:pPr>
            <a:endParaRPr lang="en-US" sz="2800" dirty="0" smtClean="0">
              <a:solidFill>
                <a:srgbClr val="A50021"/>
              </a:solidFill>
              <a:latin typeface="Franklin Gothic Demi" pitchFamily="34" charset="0"/>
            </a:endParaRPr>
          </a:p>
          <a:p>
            <a:pPr marL="457200" indent="-457200" algn="just">
              <a:buClr>
                <a:srgbClr val="A50021"/>
              </a:buClr>
            </a:pPr>
            <a:r>
              <a:rPr lang="en-US" sz="2800" dirty="0" smtClean="0">
                <a:solidFill>
                  <a:srgbClr val="A50021"/>
                </a:solidFill>
                <a:latin typeface="Franklin Gothic Demi" pitchFamily="34" charset="0"/>
              </a:rPr>
              <a:t>Combing the books back and forth is laborious</a:t>
            </a:r>
          </a:p>
          <a:p>
            <a:pPr marL="457200" indent="-457200" algn="just">
              <a:buClr>
                <a:srgbClr val="A50021"/>
              </a:buClr>
            </a:pPr>
            <a:endParaRPr lang="en-US" sz="2800" dirty="0" smtClean="0">
              <a:solidFill>
                <a:srgbClr val="A50021"/>
              </a:solidFill>
              <a:latin typeface="Franklin Gothic Demi" pitchFamily="34" charset="0"/>
            </a:endParaRPr>
          </a:p>
          <a:p>
            <a:pPr marL="457200" indent="-457200" algn="just">
              <a:buClr>
                <a:srgbClr val="A50021"/>
              </a:buClr>
            </a:pPr>
            <a:r>
              <a:rPr lang="en-US" sz="2800" dirty="0" smtClean="0">
                <a:solidFill>
                  <a:srgbClr val="A50021"/>
                </a:solidFill>
                <a:latin typeface="Franklin Gothic Demi" pitchFamily="34" charset="0"/>
              </a:rPr>
              <a:t>God has chosen to bless us above all others …</a:t>
            </a:r>
          </a:p>
          <a:p>
            <a:pPr marL="457200" indent="-457200" algn="just">
              <a:buClr>
                <a:srgbClr val="A50021"/>
              </a:buClr>
            </a:pPr>
            <a:endParaRPr lang="en-US" sz="2800" dirty="0" smtClean="0">
              <a:solidFill>
                <a:srgbClr val="A50021"/>
              </a:solidFill>
              <a:latin typeface="Franklin Gothic Demi" pitchFamily="34" charset="0"/>
            </a:endParaRPr>
          </a:p>
          <a:p>
            <a:pPr marL="457200" indent="-457200" algn="just">
              <a:buClr>
                <a:srgbClr val="A50021"/>
              </a:buClr>
            </a:pPr>
            <a:endParaRPr lang="en-US" sz="2800"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fontScale="90000"/>
          </a:bodyPr>
          <a:lstStyle/>
          <a:p>
            <a:pPr algn="ctr"/>
            <a:r>
              <a:rPr lang="en-US" sz="4800" b="1" dirty="0" smtClean="0">
                <a:solidFill>
                  <a:srgbClr val="FFCC00"/>
                </a:solidFill>
                <a:latin typeface="Franklin Gothic Demi" pitchFamily="34" charset="0"/>
              </a:rPr>
              <a:t>Introducing Online Bible 2010 DVD</a:t>
            </a:r>
            <a:endParaRPr lang="en-US" sz="4800" b="1" dirty="0">
              <a:solidFill>
                <a:srgbClr val="FFCC00"/>
              </a:solidFill>
              <a:latin typeface="Franklin Gothic Demi" pitchFamily="34"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914400" y="1676400"/>
            <a:ext cx="3307080" cy="479298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76800" y="1676400"/>
            <a:ext cx="3307080" cy="4792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438400" y="457200"/>
            <a:ext cx="4133850" cy="599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438400" y="457200"/>
            <a:ext cx="4133850" cy="599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400" b="1" dirty="0" smtClean="0">
                <a:solidFill>
                  <a:srgbClr val="FFCC00"/>
                </a:solidFill>
                <a:latin typeface="Franklin Gothic Demi Cond" pitchFamily="34" charset="0"/>
              </a:rPr>
              <a:t>Get a Vision  (2)</a:t>
            </a:r>
            <a:endParaRPr lang="en-US" sz="44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447800"/>
            <a:ext cx="8534400" cy="4876800"/>
          </a:xfrm>
        </p:spPr>
        <p:txBody>
          <a:bodyPr>
            <a:normAutofit/>
          </a:bodyPr>
          <a:lstStyle/>
          <a:p>
            <a:pPr marL="0" algn="just">
              <a:buNone/>
            </a:pPr>
            <a:endParaRPr lang="en-US" sz="2800" dirty="0" smtClean="0">
              <a:latin typeface="Franklin Gothic Demi Cond" pitchFamily="34" charset="0"/>
            </a:endParaRPr>
          </a:p>
          <a:p>
            <a:pPr marL="0" algn="just">
              <a:buNone/>
            </a:pPr>
            <a:r>
              <a:rPr lang="en-US" sz="2800" dirty="0" smtClean="0">
                <a:solidFill>
                  <a:srgbClr val="A50021"/>
                </a:solidFill>
                <a:latin typeface="Franklin Gothic Demi Cond" pitchFamily="34" charset="0"/>
              </a:rPr>
              <a:t>“But there is a spirit in man: and </a:t>
            </a:r>
            <a:r>
              <a:rPr lang="en-US" sz="2800" u="sng" dirty="0" smtClean="0">
                <a:solidFill>
                  <a:srgbClr val="6600FF"/>
                </a:solidFill>
                <a:latin typeface="Franklin Gothic Demi Cond" pitchFamily="34" charset="0"/>
              </a:rPr>
              <a:t>the inspiration of the Almighty giveth them understanding</a:t>
            </a:r>
            <a:r>
              <a:rPr lang="en-US" sz="2800" dirty="0" smtClean="0">
                <a:solidFill>
                  <a:srgbClr val="A50021"/>
                </a:solidFill>
                <a:latin typeface="Franklin Gothic Demi Cond" pitchFamily="34" charset="0"/>
              </a:rPr>
              <a:t>.”</a:t>
            </a:r>
          </a:p>
          <a:p>
            <a:pPr marL="0" algn="ctr">
              <a:buNone/>
            </a:pPr>
            <a:r>
              <a:rPr lang="en-US" sz="2800" dirty="0" smtClean="0">
                <a:solidFill>
                  <a:srgbClr val="A50021"/>
                </a:solidFill>
                <a:latin typeface="Franklin Gothic Demi Cond" pitchFamily="34" charset="0"/>
              </a:rPr>
              <a:t>Job 32:8</a:t>
            </a:r>
            <a:endParaRPr lang="en-US" sz="2800" dirty="0">
              <a:solidFill>
                <a:srgbClr val="A50021"/>
              </a:solidFill>
              <a:latin typeface="Franklin Gothic Demi Cond"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438400" y="457200"/>
            <a:ext cx="4133850" cy="5991225"/>
          </a:xfrm>
          <a:prstGeom prst="rect">
            <a:avLst/>
          </a:prstGeom>
          <a:noFill/>
          <a:ln w="9525">
            <a:noFill/>
            <a:miter lim="800000"/>
            <a:headEnd/>
            <a:tailEnd/>
          </a:ln>
        </p:spPr>
      </p:pic>
      <p:sp>
        <p:nvSpPr>
          <p:cNvPr id="3" name="TextBox 2"/>
          <p:cNvSpPr txBox="1"/>
          <p:nvPr/>
        </p:nvSpPr>
        <p:spPr>
          <a:xfrm>
            <a:off x="6705600" y="990600"/>
            <a:ext cx="1642694" cy="707886"/>
          </a:xfrm>
          <a:prstGeom prst="rect">
            <a:avLst/>
          </a:prstGeom>
          <a:noFill/>
        </p:spPr>
        <p:txBody>
          <a:bodyPr wrap="none" rtlCol="0">
            <a:spAutoFit/>
          </a:bodyPr>
          <a:lstStyle/>
          <a:p>
            <a:r>
              <a:rPr lang="en-US" sz="2000" dirty="0" smtClean="0">
                <a:solidFill>
                  <a:srgbClr val="6600FF"/>
                </a:solidFill>
                <a:latin typeface="Arial Black" pitchFamily="34" charset="0"/>
              </a:rPr>
              <a:t>30 English</a:t>
            </a:r>
          </a:p>
          <a:p>
            <a:r>
              <a:rPr lang="en-US" sz="2000" dirty="0" smtClean="0">
                <a:solidFill>
                  <a:srgbClr val="6600FF"/>
                </a:solidFill>
                <a:latin typeface="Arial Black" pitchFamily="34" charset="0"/>
              </a:rPr>
              <a:t>Bibles!</a:t>
            </a:r>
            <a:endParaRPr lang="en-US" sz="2000" dirty="0">
              <a:solidFill>
                <a:srgbClr val="6600FF"/>
              </a:solidFill>
              <a:latin typeface="Arial Black" pitchFamily="34" charset="0"/>
            </a:endParaRPr>
          </a:p>
        </p:txBody>
      </p:sp>
      <p:sp>
        <p:nvSpPr>
          <p:cNvPr id="4" name="TextBox 3"/>
          <p:cNvSpPr txBox="1"/>
          <p:nvPr/>
        </p:nvSpPr>
        <p:spPr>
          <a:xfrm>
            <a:off x="6705600" y="2133600"/>
            <a:ext cx="2308645" cy="707886"/>
          </a:xfrm>
          <a:prstGeom prst="rect">
            <a:avLst/>
          </a:prstGeom>
          <a:noFill/>
        </p:spPr>
        <p:txBody>
          <a:bodyPr wrap="none" rtlCol="0">
            <a:spAutoFit/>
          </a:bodyPr>
          <a:lstStyle/>
          <a:p>
            <a:r>
              <a:rPr lang="en-US" sz="2000" dirty="0" smtClean="0">
                <a:solidFill>
                  <a:srgbClr val="6600FF"/>
                </a:solidFill>
                <a:latin typeface="Arial Black" pitchFamily="34" charset="0"/>
              </a:rPr>
              <a:t>45 English</a:t>
            </a:r>
          </a:p>
          <a:p>
            <a:r>
              <a:rPr lang="en-US" sz="2000" dirty="0" smtClean="0">
                <a:solidFill>
                  <a:srgbClr val="6600FF"/>
                </a:solidFill>
                <a:latin typeface="Arial Black" pitchFamily="34" charset="0"/>
              </a:rPr>
              <a:t>Commentaries!</a:t>
            </a:r>
            <a:endParaRPr lang="en-US" sz="2000" dirty="0">
              <a:solidFill>
                <a:srgbClr val="6600FF"/>
              </a:solidFill>
              <a:latin typeface="Arial Black" pitchFamily="34" charset="0"/>
            </a:endParaRPr>
          </a:p>
        </p:txBody>
      </p:sp>
      <p:sp>
        <p:nvSpPr>
          <p:cNvPr id="5" name="TextBox 4"/>
          <p:cNvSpPr txBox="1"/>
          <p:nvPr/>
        </p:nvSpPr>
        <p:spPr>
          <a:xfrm>
            <a:off x="6705600" y="4572000"/>
            <a:ext cx="1824538" cy="1323439"/>
          </a:xfrm>
          <a:prstGeom prst="rect">
            <a:avLst/>
          </a:prstGeom>
          <a:noFill/>
        </p:spPr>
        <p:txBody>
          <a:bodyPr wrap="none" rtlCol="0">
            <a:spAutoFit/>
          </a:bodyPr>
          <a:lstStyle/>
          <a:p>
            <a:r>
              <a:rPr lang="en-US" sz="2000" dirty="0" smtClean="0">
                <a:solidFill>
                  <a:srgbClr val="6600FF"/>
                </a:solidFill>
                <a:latin typeface="Arial Black" pitchFamily="34" charset="0"/>
              </a:rPr>
              <a:t>50+ Bibles</a:t>
            </a:r>
          </a:p>
          <a:p>
            <a:r>
              <a:rPr lang="en-US" sz="2000" dirty="0" smtClean="0">
                <a:solidFill>
                  <a:srgbClr val="6600FF"/>
                </a:solidFill>
                <a:latin typeface="Arial Black" pitchFamily="34" charset="0"/>
              </a:rPr>
              <a:t>200+ Books</a:t>
            </a:r>
          </a:p>
          <a:p>
            <a:r>
              <a:rPr lang="en-US" sz="2000" dirty="0" smtClean="0">
                <a:solidFill>
                  <a:srgbClr val="6600FF"/>
                </a:solidFill>
                <a:latin typeface="Arial Black" pitchFamily="34" charset="0"/>
              </a:rPr>
              <a:t>in other</a:t>
            </a:r>
          </a:p>
          <a:p>
            <a:r>
              <a:rPr lang="en-US" sz="2000" dirty="0" smtClean="0">
                <a:solidFill>
                  <a:srgbClr val="6600FF"/>
                </a:solidFill>
                <a:latin typeface="Arial Black" pitchFamily="34" charset="0"/>
              </a:rPr>
              <a:t>Languages!</a:t>
            </a:r>
            <a:endParaRPr lang="en-US" sz="2000" dirty="0">
              <a:solidFill>
                <a:srgbClr val="6600FF"/>
              </a:solidFill>
              <a:latin typeface="Arial Black" pitchFamily="34" charset="0"/>
            </a:endParaRPr>
          </a:p>
        </p:txBody>
      </p:sp>
      <p:sp>
        <p:nvSpPr>
          <p:cNvPr id="6" name="TextBox 5"/>
          <p:cNvSpPr txBox="1"/>
          <p:nvPr/>
        </p:nvSpPr>
        <p:spPr>
          <a:xfrm>
            <a:off x="6705600" y="3352800"/>
            <a:ext cx="2218621" cy="707886"/>
          </a:xfrm>
          <a:prstGeom prst="rect">
            <a:avLst/>
          </a:prstGeom>
          <a:noFill/>
        </p:spPr>
        <p:txBody>
          <a:bodyPr wrap="none" rtlCol="0">
            <a:spAutoFit/>
          </a:bodyPr>
          <a:lstStyle/>
          <a:p>
            <a:r>
              <a:rPr lang="en-US" sz="2000" dirty="0" smtClean="0">
                <a:solidFill>
                  <a:srgbClr val="6600FF"/>
                </a:solidFill>
                <a:latin typeface="Arial Black" pitchFamily="34" charset="0"/>
              </a:rPr>
              <a:t>350 Reference</a:t>
            </a:r>
          </a:p>
          <a:p>
            <a:r>
              <a:rPr lang="en-US" sz="2000" dirty="0" smtClean="0">
                <a:solidFill>
                  <a:srgbClr val="6600FF"/>
                </a:solidFill>
                <a:latin typeface="Arial Black" pitchFamily="34" charset="0"/>
              </a:rPr>
              <a:t>Books!</a:t>
            </a:r>
            <a:endParaRPr lang="en-US" sz="2000" dirty="0">
              <a:solidFill>
                <a:srgbClr val="6600FF"/>
              </a:solidFill>
              <a:latin typeface="Arial Black" pitchFamily="34" charset="0"/>
            </a:endParaRPr>
          </a:p>
        </p:txBody>
      </p:sp>
      <p:sp>
        <p:nvSpPr>
          <p:cNvPr id="7" name="TextBox 6"/>
          <p:cNvSpPr txBox="1"/>
          <p:nvPr/>
        </p:nvSpPr>
        <p:spPr>
          <a:xfrm>
            <a:off x="304800" y="1066800"/>
            <a:ext cx="2052613" cy="707886"/>
          </a:xfrm>
          <a:prstGeom prst="rect">
            <a:avLst/>
          </a:prstGeom>
          <a:noFill/>
        </p:spPr>
        <p:txBody>
          <a:bodyPr wrap="none" rtlCol="0">
            <a:spAutoFit/>
          </a:bodyPr>
          <a:lstStyle/>
          <a:p>
            <a:r>
              <a:rPr lang="en-US" sz="2000" dirty="0" smtClean="0">
                <a:solidFill>
                  <a:srgbClr val="6600FF"/>
                </a:solidFill>
                <a:latin typeface="Arial Black" pitchFamily="34" charset="0"/>
              </a:rPr>
              <a:t>The First and</a:t>
            </a:r>
          </a:p>
          <a:p>
            <a:r>
              <a:rPr lang="en-US" sz="2000" dirty="0" smtClean="0">
                <a:solidFill>
                  <a:srgbClr val="6600FF"/>
                </a:solidFill>
                <a:latin typeface="Arial Black" pitchFamily="34" charset="0"/>
              </a:rPr>
              <a:t>the Best!</a:t>
            </a:r>
            <a:endParaRPr lang="en-US" sz="2000" dirty="0">
              <a:solidFill>
                <a:srgbClr val="6600FF"/>
              </a:solidFill>
              <a:latin typeface="Arial Black" pitchFamily="34" charset="0"/>
            </a:endParaRPr>
          </a:p>
        </p:txBody>
      </p:sp>
      <p:sp>
        <p:nvSpPr>
          <p:cNvPr id="8" name="TextBox 7"/>
          <p:cNvSpPr txBox="1"/>
          <p:nvPr/>
        </p:nvSpPr>
        <p:spPr>
          <a:xfrm>
            <a:off x="304800" y="2133600"/>
            <a:ext cx="1861151" cy="707886"/>
          </a:xfrm>
          <a:prstGeom prst="rect">
            <a:avLst/>
          </a:prstGeom>
          <a:noFill/>
        </p:spPr>
        <p:txBody>
          <a:bodyPr wrap="none" rtlCol="0">
            <a:spAutoFit/>
          </a:bodyPr>
          <a:lstStyle/>
          <a:p>
            <a:r>
              <a:rPr lang="en-US" sz="2000" dirty="0" smtClean="0">
                <a:solidFill>
                  <a:srgbClr val="6600FF"/>
                </a:solidFill>
                <a:latin typeface="Arial Black" pitchFamily="34" charset="0"/>
              </a:rPr>
              <a:t>650k Cross-</a:t>
            </a:r>
          </a:p>
          <a:p>
            <a:r>
              <a:rPr lang="en-US" sz="2000" dirty="0" smtClean="0">
                <a:solidFill>
                  <a:srgbClr val="6600FF"/>
                </a:solidFill>
                <a:latin typeface="Arial Black" pitchFamily="34" charset="0"/>
              </a:rPr>
              <a:t>References!</a:t>
            </a:r>
            <a:endParaRPr lang="en-US" sz="2000" dirty="0">
              <a:solidFill>
                <a:srgbClr val="6600FF"/>
              </a:solidFill>
              <a:latin typeface="Arial Black" pitchFamily="34" charset="0"/>
            </a:endParaRPr>
          </a:p>
        </p:txBody>
      </p:sp>
      <p:sp>
        <p:nvSpPr>
          <p:cNvPr id="9" name="TextBox 8"/>
          <p:cNvSpPr txBox="1"/>
          <p:nvPr/>
        </p:nvSpPr>
        <p:spPr>
          <a:xfrm>
            <a:off x="304800" y="3352800"/>
            <a:ext cx="2242024" cy="707886"/>
          </a:xfrm>
          <a:prstGeom prst="rect">
            <a:avLst/>
          </a:prstGeom>
          <a:noFill/>
        </p:spPr>
        <p:txBody>
          <a:bodyPr wrap="none" rtlCol="0">
            <a:spAutoFit/>
          </a:bodyPr>
          <a:lstStyle/>
          <a:p>
            <a:r>
              <a:rPr lang="en-US" sz="2000" dirty="0" smtClean="0">
                <a:solidFill>
                  <a:srgbClr val="6600FF"/>
                </a:solidFill>
                <a:latin typeface="Arial Black" pitchFamily="34" charset="0"/>
              </a:rPr>
              <a:t>Synchronized</a:t>
            </a:r>
          </a:p>
          <a:p>
            <a:r>
              <a:rPr lang="en-US" sz="2000" dirty="0" smtClean="0">
                <a:solidFill>
                  <a:srgbClr val="6600FF"/>
                </a:solidFill>
                <a:latin typeface="Arial Black" pitchFamily="34" charset="0"/>
              </a:rPr>
              <a:t>Ultimate Tool!</a:t>
            </a:r>
            <a:endParaRPr lang="en-US" sz="2000" dirty="0">
              <a:solidFill>
                <a:srgbClr val="6600FF"/>
              </a:solidFill>
              <a:latin typeface="Arial Black" pitchFamily="34" charset="0"/>
            </a:endParaRPr>
          </a:p>
        </p:txBody>
      </p:sp>
      <p:sp>
        <p:nvSpPr>
          <p:cNvPr id="10" name="TextBox 9"/>
          <p:cNvSpPr txBox="1"/>
          <p:nvPr/>
        </p:nvSpPr>
        <p:spPr>
          <a:xfrm>
            <a:off x="304800" y="4572000"/>
            <a:ext cx="2028761" cy="1323439"/>
          </a:xfrm>
          <a:prstGeom prst="rect">
            <a:avLst/>
          </a:prstGeom>
          <a:noFill/>
        </p:spPr>
        <p:txBody>
          <a:bodyPr wrap="none" rtlCol="0">
            <a:spAutoFit/>
          </a:bodyPr>
          <a:lstStyle/>
          <a:p>
            <a:r>
              <a:rPr lang="en-US" sz="2000" dirty="0" smtClean="0">
                <a:solidFill>
                  <a:srgbClr val="6600FF"/>
                </a:solidFill>
                <a:latin typeface="Arial Black" pitchFamily="34" charset="0"/>
              </a:rPr>
              <a:t>Classic and</a:t>
            </a:r>
          </a:p>
          <a:p>
            <a:r>
              <a:rPr lang="en-US" sz="2000" dirty="0" smtClean="0">
                <a:solidFill>
                  <a:srgbClr val="6600FF"/>
                </a:solidFill>
                <a:latin typeface="Arial Black" pitchFamily="34" charset="0"/>
              </a:rPr>
              <a:t>Conservative</a:t>
            </a:r>
          </a:p>
          <a:p>
            <a:r>
              <a:rPr lang="en-US" sz="2000" dirty="0" smtClean="0">
                <a:solidFill>
                  <a:srgbClr val="6600FF"/>
                </a:solidFill>
                <a:latin typeface="Arial Black" pitchFamily="34" charset="0"/>
              </a:rPr>
              <a:t>Reference</a:t>
            </a:r>
          </a:p>
          <a:p>
            <a:r>
              <a:rPr lang="en-US" sz="2000" dirty="0" smtClean="0">
                <a:solidFill>
                  <a:srgbClr val="6600FF"/>
                </a:solidFill>
                <a:latin typeface="Arial Black" pitchFamily="34" charset="0"/>
              </a:rPr>
              <a:t>Materials!</a:t>
            </a:r>
            <a:endParaRPr lang="en-US" sz="2000" dirty="0">
              <a:solidFill>
                <a:srgbClr val="6600FF"/>
              </a:solidFill>
              <a:latin typeface="Arial Black"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fontScale="90000"/>
          </a:bodyPr>
          <a:lstStyle/>
          <a:p>
            <a:pPr algn="ctr"/>
            <a:r>
              <a:rPr lang="en-US" sz="4800" b="1" dirty="0" smtClean="0">
                <a:solidFill>
                  <a:srgbClr val="FFCC00"/>
                </a:solidFill>
                <a:latin typeface="Franklin Gothic Demi" pitchFamily="34" charset="0"/>
              </a:rPr>
              <a:t>Installing Online Bible 2010 DVD</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marL="514350" indent="-514350" algn="just">
              <a:buClr>
                <a:srgbClr val="A50021"/>
              </a:buClr>
              <a:buFont typeface="+mj-lt"/>
              <a:buAutoNum type="arabicPeriod"/>
            </a:pPr>
            <a:r>
              <a:rPr lang="en-US" sz="2800" dirty="0" smtClean="0">
                <a:solidFill>
                  <a:srgbClr val="A50021"/>
                </a:solidFill>
                <a:latin typeface="Franklin Gothic Demi" pitchFamily="34" charset="0"/>
              </a:rPr>
              <a:t>Follow the manual found inside the DVD’s case.</a:t>
            </a: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Select your preferred language … English.</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Accept recommended installation suggestions.</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Unless you purchase unlock codes, do not check to install locked material or Scourby’s audio.</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Do not check screen reader mode or supplemental material.</a:t>
            </a:r>
          </a:p>
          <a:p>
            <a:pPr marL="514350" indent="-514350" algn="just">
              <a:buClr>
                <a:srgbClr val="FFCC00"/>
              </a:buClr>
              <a:buFont typeface="+mj-lt"/>
              <a:buAutoNum type="arabicPeriod"/>
            </a:pPr>
            <a:endParaRPr lang="en-US" sz="2800" dirty="0" smtClean="0">
              <a:solidFill>
                <a:srgbClr val="A50021"/>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fontScale="90000"/>
          </a:bodyPr>
          <a:lstStyle/>
          <a:p>
            <a:pPr algn="ctr"/>
            <a:r>
              <a:rPr lang="en-US" sz="4800" b="1" dirty="0" smtClean="0">
                <a:solidFill>
                  <a:srgbClr val="FFCC00"/>
                </a:solidFill>
                <a:latin typeface="Franklin Gothic Demi" pitchFamily="34" charset="0"/>
              </a:rPr>
              <a:t>Installing Online Bible 2010 DVD</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514350" indent="-514350" algn="just">
              <a:buClr>
                <a:srgbClr val="A50021"/>
              </a:buClr>
              <a:buAutoNum type="arabicPeriod" startAt="6"/>
            </a:pPr>
            <a:r>
              <a:rPr lang="en-US" sz="2800" dirty="0" smtClean="0">
                <a:solidFill>
                  <a:srgbClr val="A50021"/>
                </a:solidFill>
                <a:latin typeface="Franklin Gothic Demi" pitchFamily="34" charset="0"/>
              </a:rPr>
              <a:t>Uncheck any language that you will not be using.</a:t>
            </a:r>
          </a:p>
          <a:p>
            <a:pPr marL="514350" indent="-514350" algn="just">
              <a:buClr>
                <a:srgbClr val="A50021"/>
              </a:buClr>
              <a:buAutoNum type="arabicPeriod" startAt="6"/>
            </a:pPr>
            <a:endParaRPr lang="en-US" sz="2400" dirty="0" smtClean="0">
              <a:solidFill>
                <a:srgbClr val="A50021"/>
              </a:solidFill>
              <a:latin typeface="Franklin Gothic Demi" pitchFamily="34" charset="0"/>
            </a:endParaRPr>
          </a:p>
          <a:p>
            <a:pPr marL="514350" indent="-514350" algn="just">
              <a:buClr>
                <a:srgbClr val="A50021"/>
              </a:buClr>
              <a:buAutoNum type="arabicPeriod" startAt="6"/>
            </a:pPr>
            <a:r>
              <a:rPr lang="en-US" sz="2800" dirty="0" smtClean="0">
                <a:solidFill>
                  <a:srgbClr val="A50021"/>
                </a:solidFill>
                <a:latin typeface="Franklin Gothic Demi" pitchFamily="34" charset="0"/>
              </a:rPr>
              <a:t>Do not worry about the “What Is New” info.</a:t>
            </a:r>
          </a:p>
          <a:p>
            <a:pPr marL="514350" indent="-514350" algn="just">
              <a:buClr>
                <a:srgbClr val="A50021"/>
              </a:buClr>
              <a:buAutoNum type="arabicPeriod" startAt="6"/>
            </a:pPr>
            <a:endParaRPr lang="en-US" sz="2400" dirty="0" smtClean="0">
              <a:solidFill>
                <a:srgbClr val="A50021"/>
              </a:solidFill>
              <a:latin typeface="Franklin Gothic Demi" pitchFamily="34" charset="0"/>
            </a:endParaRPr>
          </a:p>
          <a:p>
            <a:pPr marL="514350" indent="-514350" algn="just">
              <a:buClr>
                <a:srgbClr val="A50021"/>
              </a:buClr>
              <a:buAutoNum type="arabicPeriod" startAt="6"/>
            </a:pPr>
            <a:r>
              <a:rPr lang="en-US" sz="2800" dirty="0" smtClean="0">
                <a:solidFill>
                  <a:srgbClr val="A50021"/>
                </a:solidFill>
                <a:latin typeface="Franklin Gothic Demi" pitchFamily="34" charset="0"/>
              </a:rPr>
              <a:t>Do not interrupt the download to your hard drive.</a:t>
            </a:r>
          </a:p>
          <a:p>
            <a:pPr marL="514350" indent="-514350" algn="just">
              <a:buClr>
                <a:srgbClr val="A50021"/>
              </a:buClr>
              <a:buAutoNum type="arabicPeriod" startAt="6"/>
            </a:pPr>
            <a:endParaRPr lang="en-US" sz="2400" dirty="0" smtClean="0">
              <a:solidFill>
                <a:srgbClr val="A50021"/>
              </a:solidFill>
              <a:latin typeface="Franklin Gothic Demi" pitchFamily="34" charset="0"/>
            </a:endParaRPr>
          </a:p>
          <a:p>
            <a:pPr marL="514350" indent="-514350" algn="just">
              <a:buClr>
                <a:srgbClr val="A50021"/>
              </a:buClr>
              <a:buAutoNum type="arabicPeriod" startAt="6"/>
            </a:pPr>
            <a:r>
              <a:rPr lang="en-US" sz="2800" dirty="0" smtClean="0">
                <a:solidFill>
                  <a:srgbClr val="A50021"/>
                </a:solidFill>
                <a:latin typeface="Franklin Gothic Demi" pitchFamily="34" charset="0"/>
              </a:rPr>
              <a:t>When Online Bible opens, exit the help menu.</a:t>
            </a:r>
          </a:p>
          <a:p>
            <a:pPr marL="514350" indent="-514350" algn="just">
              <a:buClr>
                <a:srgbClr val="A50021"/>
              </a:buClr>
              <a:buAutoNum type="arabicPeriod" startAt="6"/>
            </a:pPr>
            <a:endParaRPr lang="en-US" sz="2400" dirty="0" smtClean="0">
              <a:solidFill>
                <a:srgbClr val="A50021"/>
              </a:solidFill>
              <a:latin typeface="Franklin Gothic Demi" pitchFamily="34" charset="0"/>
            </a:endParaRPr>
          </a:p>
          <a:p>
            <a:pPr marL="514350" indent="-514350" algn="just">
              <a:buClr>
                <a:srgbClr val="A50021"/>
              </a:buClr>
              <a:buAutoNum type="arabicPeriod" startAt="6"/>
            </a:pPr>
            <a:r>
              <a:rPr lang="en-US" sz="2800" dirty="0" smtClean="0">
                <a:solidFill>
                  <a:srgbClr val="A50021"/>
                </a:solidFill>
                <a:latin typeface="Franklin Gothic Demi" pitchFamily="34" charset="0"/>
              </a:rPr>
              <a:t>Close the program, reboot your computer, and double click on the desktop icon to reopen it.</a:t>
            </a:r>
          </a:p>
          <a:p>
            <a:pPr marL="514350" indent="-514350" algn="just">
              <a:buClr>
                <a:srgbClr val="A50021"/>
              </a:buClr>
              <a:buAutoNum type="arabicPeriod" startAt="6"/>
            </a:pPr>
            <a:endParaRPr lang="en-US" sz="2800" dirty="0" smtClean="0">
              <a:solidFill>
                <a:srgbClr val="A50021"/>
              </a:solidFill>
              <a:latin typeface="Franklin Gothic Demi" pitchFamily="34" charset="0"/>
            </a:endParaRPr>
          </a:p>
          <a:p>
            <a:pPr marL="514350" indent="-514350" algn="just">
              <a:buClr>
                <a:srgbClr val="A50021"/>
              </a:buClr>
              <a:buAutoNum type="arabicPeriod" startAt="6"/>
            </a:pPr>
            <a:endParaRPr lang="en-US" sz="2800" dirty="0" smtClean="0">
              <a:solidFill>
                <a:srgbClr val="A50021"/>
              </a:solidFill>
              <a:latin typeface="Franklin Gothic Demi" pitchFamily="34" charset="0"/>
            </a:endParaRPr>
          </a:p>
          <a:p>
            <a:pPr marL="514350" indent="-514350" algn="just">
              <a:buClr>
                <a:srgbClr val="A50021"/>
              </a:buClr>
              <a:buAutoNum type="arabicPeriod" startAt="6"/>
            </a:pPr>
            <a:endParaRPr lang="en-US" sz="2800" dirty="0" smtClean="0">
              <a:solidFill>
                <a:srgbClr val="A50021"/>
              </a:solidFill>
              <a:latin typeface="Franklin Gothic Demi" pitchFamily="34" charset="0"/>
            </a:endParaRPr>
          </a:p>
          <a:p>
            <a:pPr marL="514350" indent="-514350" algn="just">
              <a:buClr>
                <a:srgbClr val="A50021"/>
              </a:buClr>
              <a:buAutoNum type="arabicPeriod" startAt="6"/>
            </a:pPr>
            <a:endParaRPr lang="en-US" sz="2800" dirty="0" smtClean="0">
              <a:solidFill>
                <a:srgbClr val="A50021"/>
              </a:solidFill>
              <a:latin typeface="Franklin Gothic Demi" pitchFamily="34" charset="0"/>
            </a:endParaRPr>
          </a:p>
          <a:p>
            <a:pPr marL="514350" indent="-514350" algn="just">
              <a:buClr>
                <a:srgbClr val="A50021"/>
              </a:buClr>
              <a:buAutoNum type="arabicPeriod" startAt="6"/>
            </a:pPr>
            <a:endParaRPr lang="en-US" sz="2800" dirty="0" smtClean="0">
              <a:solidFill>
                <a:srgbClr val="A50021"/>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3" name="TextBox 2"/>
          <p:cNvSpPr txBox="1"/>
          <p:nvPr/>
        </p:nvSpPr>
        <p:spPr>
          <a:xfrm>
            <a:off x="2743200" y="2667000"/>
            <a:ext cx="4126130" cy="400110"/>
          </a:xfrm>
          <a:prstGeom prst="rect">
            <a:avLst/>
          </a:prstGeom>
          <a:solidFill>
            <a:srgbClr val="FF0000"/>
          </a:solidFill>
        </p:spPr>
        <p:txBody>
          <a:bodyPr wrap="none" rtlCol="0">
            <a:spAutoFit/>
          </a:bodyPr>
          <a:lstStyle/>
          <a:p>
            <a:r>
              <a:rPr lang="en-US" sz="2000" dirty="0" smtClean="0">
                <a:latin typeface="Arial Black" pitchFamily="34" charset="0"/>
              </a:rPr>
              <a:t>This is what it will look like!</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4" name="TextBox 3"/>
          <p:cNvSpPr txBox="1"/>
          <p:nvPr/>
        </p:nvSpPr>
        <p:spPr>
          <a:xfrm>
            <a:off x="7162800" y="1752600"/>
            <a:ext cx="1370632" cy="707886"/>
          </a:xfrm>
          <a:prstGeom prst="rect">
            <a:avLst/>
          </a:prstGeom>
          <a:solidFill>
            <a:srgbClr val="FF0000"/>
          </a:solidFill>
        </p:spPr>
        <p:txBody>
          <a:bodyPr wrap="none" rtlCol="0">
            <a:spAutoFit/>
          </a:bodyPr>
          <a:lstStyle/>
          <a:p>
            <a:r>
              <a:rPr lang="en-US" sz="2000" dirty="0" smtClean="0">
                <a:latin typeface="Arial Black" pitchFamily="34" charset="0"/>
              </a:rPr>
              <a:t>Bible</a:t>
            </a:r>
          </a:p>
          <a:p>
            <a:r>
              <a:rPr lang="en-US" sz="2000" dirty="0" smtClean="0">
                <a:latin typeface="Arial Black" pitchFamily="34" charset="0"/>
              </a:rPr>
              <a:t>Passage</a:t>
            </a:r>
            <a:endParaRPr lang="en-US" sz="2000" dirty="0">
              <a:latin typeface="Arial Black" pitchFamily="34" charset="0"/>
            </a:endParaRPr>
          </a:p>
        </p:txBody>
      </p:sp>
      <p:sp>
        <p:nvSpPr>
          <p:cNvPr id="5" name="TextBox 4"/>
          <p:cNvSpPr txBox="1"/>
          <p:nvPr/>
        </p:nvSpPr>
        <p:spPr>
          <a:xfrm>
            <a:off x="4572000" y="1752600"/>
            <a:ext cx="1776192" cy="707886"/>
          </a:xfrm>
          <a:prstGeom prst="rect">
            <a:avLst/>
          </a:prstGeom>
          <a:solidFill>
            <a:srgbClr val="FF0000"/>
          </a:solidFill>
        </p:spPr>
        <p:txBody>
          <a:bodyPr wrap="none" rtlCol="0">
            <a:spAutoFit/>
          </a:bodyPr>
          <a:lstStyle/>
          <a:p>
            <a:r>
              <a:rPr lang="en-US" sz="2000" dirty="0" smtClean="0">
                <a:latin typeface="Arial Black" pitchFamily="34" charset="0"/>
              </a:rPr>
              <a:t>#  Cross-</a:t>
            </a:r>
          </a:p>
          <a:p>
            <a:r>
              <a:rPr lang="en-US" sz="2000" dirty="0" smtClean="0">
                <a:latin typeface="Arial Black" pitchFamily="34" charset="0"/>
              </a:rPr>
              <a:t>References</a:t>
            </a:r>
            <a:endParaRPr lang="en-US" sz="2000" dirty="0">
              <a:latin typeface="Arial Black" pitchFamily="34" charset="0"/>
            </a:endParaRPr>
          </a:p>
        </p:txBody>
      </p:sp>
      <p:sp>
        <p:nvSpPr>
          <p:cNvPr id="6" name="TextBox 5"/>
          <p:cNvSpPr txBox="1"/>
          <p:nvPr/>
        </p:nvSpPr>
        <p:spPr>
          <a:xfrm>
            <a:off x="2286000" y="1752600"/>
            <a:ext cx="1170513" cy="707886"/>
          </a:xfrm>
          <a:prstGeom prst="rect">
            <a:avLst/>
          </a:prstGeom>
          <a:solidFill>
            <a:srgbClr val="FF0000"/>
          </a:solidFill>
        </p:spPr>
        <p:txBody>
          <a:bodyPr wrap="none" rtlCol="0">
            <a:spAutoFit/>
          </a:bodyPr>
          <a:lstStyle/>
          <a:p>
            <a:r>
              <a:rPr lang="en-US" sz="2000" dirty="0" smtClean="0">
                <a:latin typeface="Arial Black" pitchFamily="34" charset="0"/>
              </a:rPr>
              <a:t>Search</a:t>
            </a:r>
          </a:p>
          <a:p>
            <a:r>
              <a:rPr lang="en-US" sz="2000" dirty="0" smtClean="0">
                <a:latin typeface="Arial Black" pitchFamily="34" charset="0"/>
              </a:rPr>
              <a:t>Bible</a:t>
            </a:r>
            <a:endParaRPr lang="en-US" sz="2000" dirty="0">
              <a:latin typeface="Arial Black" pitchFamily="34" charset="0"/>
            </a:endParaRPr>
          </a:p>
        </p:txBody>
      </p:sp>
      <p:sp>
        <p:nvSpPr>
          <p:cNvPr id="7" name="TextBox 6"/>
          <p:cNvSpPr txBox="1"/>
          <p:nvPr/>
        </p:nvSpPr>
        <p:spPr>
          <a:xfrm>
            <a:off x="6477000" y="4953000"/>
            <a:ext cx="1982081" cy="400110"/>
          </a:xfrm>
          <a:prstGeom prst="rect">
            <a:avLst/>
          </a:prstGeom>
          <a:solidFill>
            <a:srgbClr val="FF0000"/>
          </a:solidFill>
        </p:spPr>
        <p:txBody>
          <a:bodyPr wrap="none" rtlCol="0">
            <a:spAutoFit/>
          </a:bodyPr>
          <a:lstStyle/>
          <a:p>
            <a:r>
              <a:rPr lang="en-US" sz="2000" dirty="0" smtClean="0">
                <a:latin typeface="Arial Black" pitchFamily="34" charset="0"/>
              </a:rPr>
              <a:t>Commentary</a:t>
            </a:r>
            <a:endParaRPr lang="en-US" sz="2000" dirty="0">
              <a:latin typeface="Arial Black" pitchFamily="34" charset="0"/>
            </a:endParaRPr>
          </a:p>
        </p:txBody>
      </p:sp>
      <p:sp>
        <p:nvSpPr>
          <p:cNvPr id="8" name="TextBox 7"/>
          <p:cNvSpPr txBox="1"/>
          <p:nvPr/>
        </p:nvSpPr>
        <p:spPr>
          <a:xfrm>
            <a:off x="2057400" y="4953000"/>
            <a:ext cx="2386679" cy="707886"/>
          </a:xfrm>
          <a:prstGeom prst="rect">
            <a:avLst/>
          </a:prstGeom>
          <a:solidFill>
            <a:srgbClr val="FF0000"/>
          </a:solidFill>
        </p:spPr>
        <p:txBody>
          <a:bodyPr wrap="none" rtlCol="0">
            <a:spAutoFit/>
          </a:bodyPr>
          <a:lstStyle/>
          <a:p>
            <a:r>
              <a:rPr lang="en-US" sz="2000" dirty="0" smtClean="0">
                <a:latin typeface="Arial Black" pitchFamily="34" charset="0"/>
              </a:rPr>
              <a:t>Books, songs,</a:t>
            </a:r>
          </a:p>
          <a:p>
            <a:r>
              <a:rPr lang="en-US" sz="2000" dirty="0" smtClean="0">
                <a:latin typeface="Arial Black" pitchFamily="34" charset="0"/>
              </a:rPr>
              <a:t>dictionary, etc.</a:t>
            </a:r>
            <a:endParaRPr lang="en-US" sz="2000" dirty="0">
              <a:latin typeface="Arial Black" pitchFamily="34" charset="0"/>
            </a:endParaRPr>
          </a:p>
        </p:txBody>
      </p:sp>
      <p:sp>
        <p:nvSpPr>
          <p:cNvPr id="9" name="TextBox 8"/>
          <p:cNvSpPr txBox="1"/>
          <p:nvPr/>
        </p:nvSpPr>
        <p:spPr>
          <a:xfrm>
            <a:off x="762000" y="2133600"/>
            <a:ext cx="356188" cy="2246769"/>
          </a:xfrm>
          <a:prstGeom prst="rect">
            <a:avLst/>
          </a:prstGeom>
          <a:solidFill>
            <a:srgbClr val="FF0000"/>
          </a:solidFill>
        </p:spPr>
        <p:txBody>
          <a:bodyPr wrap="none" rtlCol="0">
            <a:spAutoFit/>
          </a:bodyPr>
          <a:lstStyle/>
          <a:p>
            <a:r>
              <a:rPr lang="en-US" sz="2000" dirty="0" smtClean="0">
                <a:latin typeface="Arial Black" pitchFamily="34" charset="0"/>
              </a:rPr>
              <a:t>L</a:t>
            </a:r>
          </a:p>
          <a:p>
            <a:r>
              <a:rPr lang="en-US" sz="2000" dirty="0" smtClean="0">
                <a:latin typeface="Arial Black" pitchFamily="34" charset="0"/>
              </a:rPr>
              <a:t>i</a:t>
            </a:r>
          </a:p>
          <a:p>
            <a:r>
              <a:rPr lang="en-US" sz="2000" dirty="0" smtClean="0">
                <a:latin typeface="Arial Black" pitchFamily="34" charset="0"/>
              </a:rPr>
              <a:t>b</a:t>
            </a:r>
          </a:p>
          <a:p>
            <a:r>
              <a:rPr lang="en-US" sz="2000" dirty="0" smtClean="0">
                <a:latin typeface="Arial Black" pitchFamily="34" charset="0"/>
              </a:rPr>
              <a:t>r</a:t>
            </a:r>
          </a:p>
          <a:p>
            <a:r>
              <a:rPr lang="en-US" sz="2000" dirty="0" smtClean="0">
                <a:latin typeface="Arial Black" pitchFamily="34" charset="0"/>
              </a:rPr>
              <a:t>a</a:t>
            </a:r>
          </a:p>
          <a:p>
            <a:r>
              <a:rPr lang="en-US" sz="2000" dirty="0" smtClean="0">
                <a:latin typeface="Arial Black" pitchFamily="34" charset="0"/>
              </a:rPr>
              <a:t>r</a:t>
            </a:r>
          </a:p>
          <a:p>
            <a:r>
              <a:rPr lang="en-US" sz="2000" dirty="0" smtClean="0">
                <a:latin typeface="Arial Black" pitchFamily="34" charset="0"/>
              </a:rPr>
              <a:t>y</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3" name="Left Arrow 2"/>
          <p:cNvSpPr/>
          <p:nvPr/>
        </p:nvSpPr>
        <p:spPr>
          <a:xfrm>
            <a:off x="1828800" y="304800"/>
            <a:ext cx="3017520" cy="1463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own library of Bibles &amp; books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625" t="6897" r="81375" b="42758"/>
          <a:stretch>
            <a:fillRect/>
          </a:stretch>
        </p:blipFill>
        <p:spPr bwMode="auto">
          <a:xfrm>
            <a:off x="2971800" y="304800"/>
            <a:ext cx="3017520" cy="6118881"/>
          </a:xfrm>
          <a:prstGeom prst="rect">
            <a:avLst/>
          </a:prstGeom>
          <a:noFill/>
          <a:ln w="9525">
            <a:noFill/>
            <a:miter lim="800000"/>
            <a:headEnd/>
            <a:tailEnd/>
          </a:ln>
        </p:spPr>
      </p:pic>
      <p:sp>
        <p:nvSpPr>
          <p:cNvPr id="3" name="TextBox 2"/>
          <p:cNvSpPr txBox="1"/>
          <p:nvPr/>
        </p:nvSpPr>
        <p:spPr>
          <a:xfrm>
            <a:off x="457200" y="1143000"/>
            <a:ext cx="2286000" cy="1631216"/>
          </a:xfrm>
          <a:prstGeom prst="rect">
            <a:avLst/>
          </a:prstGeom>
          <a:solidFill>
            <a:srgbClr val="FF0000"/>
          </a:solidFill>
        </p:spPr>
        <p:txBody>
          <a:bodyPr wrap="square" rtlCol="0">
            <a:spAutoFit/>
          </a:bodyPr>
          <a:lstStyle/>
          <a:p>
            <a:r>
              <a:rPr lang="en-US" sz="2000" dirty="0" smtClean="0">
                <a:latin typeface="Arial Black" pitchFamily="34" charset="0"/>
              </a:rPr>
              <a:t>Click on the</a:t>
            </a:r>
          </a:p>
          <a:p>
            <a:r>
              <a:rPr lang="en-US" sz="2000" dirty="0" smtClean="0">
                <a:latin typeface="Arial Black" pitchFamily="34" charset="0"/>
              </a:rPr>
              <a:t>arrows to open</a:t>
            </a:r>
          </a:p>
          <a:p>
            <a:r>
              <a:rPr lang="en-US" sz="2000" dirty="0" smtClean="0">
                <a:latin typeface="Arial Black" pitchFamily="34" charset="0"/>
              </a:rPr>
              <a:t>any category.</a:t>
            </a:r>
          </a:p>
          <a:p>
            <a:r>
              <a:rPr lang="en-US" sz="2000" dirty="0" smtClean="0">
                <a:latin typeface="Arial Black" pitchFamily="34" charset="0"/>
              </a:rPr>
              <a:t>Double click to</a:t>
            </a:r>
          </a:p>
          <a:p>
            <a:r>
              <a:rPr lang="en-US" sz="2000" dirty="0" smtClean="0">
                <a:latin typeface="Arial Black" pitchFamily="34" charset="0"/>
              </a:rPr>
              <a:t>open a book.</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625" t="6897" r="81375" b="42758"/>
          <a:stretch>
            <a:fillRect/>
          </a:stretch>
        </p:blipFill>
        <p:spPr bwMode="auto">
          <a:xfrm>
            <a:off x="2971800" y="304800"/>
            <a:ext cx="3017520" cy="6118881"/>
          </a:xfrm>
          <a:prstGeom prst="rect">
            <a:avLst/>
          </a:prstGeom>
          <a:noFill/>
          <a:ln w="9525">
            <a:noFill/>
            <a:miter lim="800000"/>
            <a:headEnd/>
            <a:tailEnd/>
          </a:ln>
        </p:spPr>
      </p:pic>
      <p:sp>
        <p:nvSpPr>
          <p:cNvPr id="3" name="Right Arrow 2"/>
          <p:cNvSpPr/>
          <p:nvPr/>
        </p:nvSpPr>
        <p:spPr>
          <a:xfrm>
            <a:off x="762000" y="762000"/>
            <a:ext cx="2560320" cy="1371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Libraries by Language</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833" t="6897" r="81667" b="27586"/>
          <a:stretch>
            <a:fillRect/>
          </a:stretch>
        </p:blipFill>
        <p:spPr bwMode="auto">
          <a:xfrm>
            <a:off x="3200400" y="342925"/>
            <a:ext cx="2266950" cy="6153127"/>
          </a:xfrm>
          <a:prstGeom prst="rect">
            <a:avLst/>
          </a:prstGeom>
          <a:noFill/>
          <a:ln w="9525">
            <a:noFill/>
            <a:miter lim="800000"/>
            <a:headEnd/>
            <a:tailEnd/>
          </a:ln>
        </p:spPr>
      </p:pic>
      <p:sp>
        <p:nvSpPr>
          <p:cNvPr id="3" name="TextBox 2"/>
          <p:cNvSpPr txBox="1"/>
          <p:nvPr/>
        </p:nvSpPr>
        <p:spPr>
          <a:xfrm>
            <a:off x="1143000" y="609600"/>
            <a:ext cx="1619033" cy="2862322"/>
          </a:xfrm>
          <a:prstGeom prst="rect">
            <a:avLst/>
          </a:prstGeom>
          <a:solidFill>
            <a:srgbClr val="FF0000"/>
          </a:solidFill>
        </p:spPr>
        <p:txBody>
          <a:bodyPr wrap="none" rtlCol="0">
            <a:spAutoFit/>
          </a:bodyPr>
          <a:lstStyle/>
          <a:p>
            <a:r>
              <a:rPr lang="en-US" sz="2000" i="1" dirty="0" smtClean="0">
                <a:latin typeface="Arial Black" pitchFamily="34" charset="0"/>
              </a:rPr>
              <a:t>English</a:t>
            </a:r>
          </a:p>
          <a:p>
            <a:r>
              <a:rPr lang="en-US" sz="2000" i="1" dirty="0" smtClean="0">
                <a:latin typeface="Arial Black" pitchFamily="34" charset="0"/>
              </a:rPr>
              <a:t>Afrikaans</a:t>
            </a:r>
          </a:p>
          <a:p>
            <a:r>
              <a:rPr lang="en-US" sz="2000" i="1" dirty="0" smtClean="0">
                <a:latin typeface="Arial Black" pitchFamily="34" charset="0"/>
              </a:rPr>
              <a:t>Danish</a:t>
            </a:r>
          </a:p>
          <a:p>
            <a:r>
              <a:rPr lang="en-US" sz="2000" i="1" dirty="0" smtClean="0">
                <a:latin typeface="Arial Black" pitchFamily="34" charset="0"/>
              </a:rPr>
              <a:t>Dutch</a:t>
            </a:r>
          </a:p>
          <a:p>
            <a:r>
              <a:rPr lang="en-US" sz="2000" i="1" dirty="0" smtClean="0">
                <a:latin typeface="Arial Black" pitchFamily="34" charset="0"/>
              </a:rPr>
              <a:t>French</a:t>
            </a:r>
          </a:p>
          <a:p>
            <a:r>
              <a:rPr lang="en-US" sz="2000" i="1" dirty="0" smtClean="0">
                <a:latin typeface="Arial Black" pitchFamily="34" charset="0"/>
              </a:rPr>
              <a:t>German</a:t>
            </a:r>
          </a:p>
          <a:p>
            <a:r>
              <a:rPr lang="en-US" sz="2000" i="1" dirty="0" smtClean="0">
                <a:latin typeface="Arial Black" pitchFamily="34" charset="0"/>
              </a:rPr>
              <a:t>Portugese</a:t>
            </a:r>
          </a:p>
          <a:p>
            <a:r>
              <a:rPr lang="en-US" sz="2000" i="1" dirty="0" smtClean="0">
                <a:latin typeface="Arial Black" pitchFamily="34" charset="0"/>
              </a:rPr>
              <a:t>Spanish</a:t>
            </a:r>
          </a:p>
          <a:p>
            <a:r>
              <a:rPr lang="en-US" sz="2000" i="1" dirty="0" smtClean="0">
                <a:latin typeface="Arial Black" pitchFamily="34" charset="0"/>
              </a:rPr>
              <a:t>Swedish</a:t>
            </a:r>
            <a:endParaRPr lang="en-US" sz="2000" i="1" dirty="0">
              <a:latin typeface="Arial Black" pitchFamily="34" charset="0"/>
            </a:endParaRPr>
          </a:p>
        </p:txBody>
      </p:sp>
      <p:sp>
        <p:nvSpPr>
          <p:cNvPr id="4" name="Left Arrow 3"/>
          <p:cNvSpPr/>
          <p:nvPr/>
        </p:nvSpPr>
        <p:spPr>
          <a:xfrm>
            <a:off x="5562600" y="914400"/>
            <a:ext cx="2743200" cy="82296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Let’s try English</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l="15750" t="24667" r="66000" b="38000"/>
          <a:stretch>
            <a:fillRect/>
          </a:stretch>
        </p:blipFill>
        <p:spPr bwMode="auto">
          <a:xfrm>
            <a:off x="1143000" y="838200"/>
            <a:ext cx="6675120" cy="5120594"/>
          </a:xfrm>
          <a:prstGeom prst="rect">
            <a:avLst/>
          </a:prstGeom>
          <a:noFill/>
          <a:ln w="9525">
            <a:noFill/>
            <a:miter lim="800000"/>
            <a:headEnd/>
            <a:tailEnd/>
          </a:ln>
        </p:spPr>
      </p:pic>
      <p:sp>
        <p:nvSpPr>
          <p:cNvPr id="4" name="Left Arrow 3"/>
          <p:cNvSpPr/>
          <p:nvPr/>
        </p:nvSpPr>
        <p:spPr>
          <a:xfrm rot="20244657">
            <a:off x="4358983" y="430826"/>
            <a:ext cx="3017520" cy="1463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English library of Bibles &amp; books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400" b="1" dirty="0" smtClean="0">
                <a:solidFill>
                  <a:srgbClr val="FFCC00"/>
                </a:solidFill>
                <a:latin typeface="Franklin Gothic Demi Cond" pitchFamily="34" charset="0"/>
              </a:rPr>
              <a:t>Get a Vision  (3)</a:t>
            </a:r>
            <a:endParaRPr lang="en-US" sz="44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447800"/>
            <a:ext cx="8534400" cy="4876800"/>
          </a:xfrm>
        </p:spPr>
        <p:txBody>
          <a:bodyPr>
            <a:normAutofit/>
          </a:bodyPr>
          <a:lstStyle/>
          <a:p>
            <a:pPr marL="0" algn="just">
              <a:buNone/>
            </a:pPr>
            <a:endParaRPr lang="en-US" sz="2800" dirty="0" smtClean="0">
              <a:latin typeface="Franklin Gothic Demi Cond" pitchFamily="34" charset="0"/>
            </a:endParaRPr>
          </a:p>
          <a:p>
            <a:pPr marL="0" algn="just">
              <a:buNone/>
            </a:pPr>
            <a:r>
              <a:rPr lang="en-US" sz="2800" dirty="0" smtClean="0">
                <a:solidFill>
                  <a:srgbClr val="A50021"/>
                </a:solidFill>
                <a:latin typeface="Franklin Gothic Demi Cond" pitchFamily="34" charset="0"/>
              </a:rPr>
              <a:t>“The entrance of thy words </a:t>
            </a:r>
            <a:r>
              <a:rPr lang="en-US" sz="2800" u="sng" dirty="0" smtClean="0">
                <a:solidFill>
                  <a:srgbClr val="6600FF"/>
                </a:solidFill>
                <a:latin typeface="Franklin Gothic Demi Cond" pitchFamily="34" charset="0"/>
              </a:rPr>
              <a:t>giveth light</a:t>
            </a:r>
            <a:r>
              <a:rPr lang="en-US" sz="2800" dirty="0" smtClean="0">
                <a:solidFill>
                  <a:srgbClr val="6600FF"/>
                </a:solidFill>
                <a:latin typeface="Franklin Gothic Demi Cond" pitchFamily="34" charset="0"/>
              </a:rPr>
              <a:t>; </a:t>
            </a:r>
            <a:r>
              <a:rPr lang="en-US" sz="2800" dirty="0" smtClean="0">
                <a:solidFill>
                  <a:srgbClr val="A50021"/>
                </a:solidFill>
                <a:latin typeface="Franklin Gothic Demi Cond" pitchFamily="34" charset="0"/>
              </a:rPr>
              <a:t>it </a:t>
            </a:r>
            <a:r>
              <a:rPr lang="en-US" sz="2800" u="sng" dirty="0" smtClean="0">
                <a:solidFill>
                  <a:srgbClr val="6600FF"/>
                </a:solidFill>
                <a:latin typeface="Franklin Gothic Demi Cond" pitchFamily="34" charset="0"/>
              </a:rPr>
              <a:t>giveth understanding unto the simple</a:t>
            </a:r>
            <a:r>
              <a:rPr lang="en-US" sz="2800" dirty="0" smtClean="0">
                <a:solidFill>
                  <a:srgbClr val="A50021"/>
                </a:solidFill>
                <a:latin typeface="Franklin Gothic Demi Cond" pitchFamily="34" charset="0"/>
              </a:rPr>
              <a:t>.”</a:t>
            </a:r>
          </a:p>
          <a:p>
            <a:pPr marL="0" algn="ctr">
              <a:buNone/>
            </a:pPr>
            <a:r>
              <a:rPr lang="en-US" sz="2800" dirty="0" smtClean="0">
                <a:solidFill>
                  <a:srgbClr val="A50021"/>
                </a:solidFill>
                <a:latin typeface="Franklin Gothic Demi Cond" pitchFamily="34" charset="0"/>
              </a:rPr>
              <a:t>Psalm 119:130</a:t>
            </a:r>
            <a:endParaRPr lang="en-US" sz="2800" dirty="0">
              <a:solidFill>
                <a:srgbClr val="A50021"/>
              </a:solidFill>
              <a:latin typeface="Franklin Gothic Demi Cond"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5977" t="26667" r="65841" b="38181"/>
          <a:stretch>
            <a:fillRect/>
          </a:stretch>
        </p:blipFill>
        <p:spPr bwMode="auto">
          <a:xfrm>
            <a:off x="1219200" y="914400"/>
            <a:ext cx="6650249" cy="4821449"/>
          </a:xfrm>
          <a:prstGeom prst="rect">
            <a:avLst/>
          </a:prstGeom>
          <a:noFill/>
          <a:ln w="9525">
            <a:noFill/>
            <a:miter lim="800000"/>
            <a:headEnd/>
            <a:tailEnd/>
          </a:ln>
        </p:spPr>
      </p:pic>
      <p:sp>
        <p:nvSpPr>
          <p:cNvPr id="3" name="Left Arrow 2"/>
          <p:cNvSpPr/>
          <p:nvPr/>
        </p:nvSpPr>
        <p:spPr>
          <a:xfrm rot="20053697">
            <a:off x="4130384" y="354628"/>
            <a:ext cx="3017520" cy="1463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We have opened apologetics.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16000" t="27334" r="66000" b="38000"/>
          <a:stretch>
            <a:fillRect/>
          </a:stretch>
        </p:blipFill>
        <p:spPr bwMode="auto">
          <a:xfrm>
            <a:off x="1143000" y="685800"/>
            <a:ext cx="6583680" cy="4754789"/>
          </a:xfrm>
          <a:prstGeom prst="rect">
            <a:avLst/>
          </a:prstGeom>
          <a:noFill/>
          <a:ln w="9525">
            <a:noFill/>
            <a:miter lim="800000"/>
            <a:headEnd/>
            <a:tailEnd/>
          </a:ln>
        </p:spPr>
      </p:pic>
      <p:sp>
        <p:nvSpPr>
          <p:cNvPr id="4" name="Left Arrow 3"/>
          <p:cNvSpPr/>
          <p:nvPr/>
        </p:nvSpPr>
        <p:spPr>
          <a:xfrm>
            <a:off x="5791200" y="10668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Joseph Ivimey</a:t>
            </a:r>
            <a:endParaRPr lang="en-US" dirty="0">
              <a:solidFill>
                <a:schemeClr val="tx1"/>
              </a:solidFill>
              <a:latin typeface="Arabic Typesetting" pitchFamily="66" charset="-78"/>
              <a:cs typeface="Arabic Typesetting" pitchFamily="66" charset="-78"/>
            </a:endParaRPr>
          </a:p>
        </p:txBody>
      </p:sp>
      <p:sp>
        <p:nvSpPr>
          <p:cNvPr id="5" name="Left Arrow 4"/>
          <p:cNvSpPr/>
          <p:nvPr/>
        </p:nvSpPr>
        <p:spPr>
          <a:xfrm>
            <a:off x="5791200" y="38100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Hassell</a:t>
            </a:r>
            <a:endParaRPr lang="en-US" dirty="0">
              <a:solidFill>
                <a:schemeClr val="tx1"/>
              </a:solidFill>
              <a:latin typeface="Arabic Typesetting" pitchFamily="66" charset="-78"/>
              <a:cs typeface="Arabic Typesetting" pitchFamily="66" charset="-78"/>
            </a:endParaRPr>
          </a:p>
        </p:txBody>
      </p:sp>
      <p:sp>
        <p:nvSpPr>
          <p:cNvPr id="6" name="Left Arrow 5"/>
          <p:cNvSpPr/>
          <p:nvPr/>
        </p:nvSpPr>
        <p:spPr>
          <a:xfrm>
            <a:off x="5791200" y="15240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Trail of Blood</a:t>
            </a:r>
            <a:endParaRPr lang="en-US" dirty="0">
              <a:solidFill>
                <a:schemeClr val="tx1"/>
              </a:solidFill>
              <a:latin typeface="Arabic Typesetting" pitchFamily="66" charset="-78"/>
              <a:cs typeface="Arabic Typesetting" pitchFamily="66" charset="-78"/>
            </a:endParaRPr>
          </a:p>
        </p:txBody>
      </p:sp>
      <p:sp>
        <p:nvSpPr>
          <p:cNvPr id="7" name="Left Arrow 6"/>
          <p:cNvSpPr/>
          <p:nvPr/>
        </p:nvSpPr>
        <p:spPr>
          <a:xfrm>
            <a:off x="5791200" y="19812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Eusebius</a:t>
            </a:r>
            <a:endParaRPr lang="en-US" dirty="0">
              <a:solidFill>
                <a:schemeClr val="tx1"/>
              </a:solidFill>
              <a:latin typeface="Arabic Typesetting" pitchFamily="66" charset="-78"/>
              <a:cs typeface="Arabic Typesetting" pitchFamily="66" charset="-78"/>
            </a:endParaRPr>
          </a:p>
        </p:txBody>
      </p:sp>
      <p:sp>
        <p:nvSpPr>
          <p:cNvPr id="8" name="Left Arrow 7"/>
          <p:cNvSpPr/>
          <p:nvPr/>
        </p:nvSpPr>
        <p:spPr>
          <a:xfrm>
            <a:off x="5791200" y="26670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Gibbon</a:t>
            </a:r>
            <a:endParaRPr lang="en-US" dirty="0">
              <a:solidFill>
                <a:schemeClr val="tx1"/>
              </a:solidFill>
              <a:latin typeface="Arabic Typesetting" pitchFamily="66" charset="-78"/>
              <a:cs typeface="Arabic Typesetting" pitchFamily="66" charset="-78"/>
            </a:endParaRPr>
          </a:p>
        </p:txBody>
      </p:sp>
      <p:sp>
        <p:nvSpPr>
          <p:cNvPr id="9" name="Left Arrow 8"/>
          <p:cNvSpPr/>
          <p:nvPr/>
        </p:nvSpPr>
        <p:spPr>
          <a:xfrm>
            <a:off x="5791200" y="4267200"/>
            <a:ext cx="128016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abic Typesetting" pitchFamily="66" charset="-78"/>
                <a:cs typeface="Arabic Typesetting" pitchFamily="66" charset="-78"/>
              </a:rPr>
              <a:t>Josephus</a:t>
            </a:r>
            <a:endParaRPr lang="en-US" dirty="0">
              <a:solidFill>
                <a:schemeClr val="tx1"/>
              </a:solidFill>
              <a:latin typeface="Arabic Typesetting" pitchFamily="66" charset="-78"/>
              <a:cs typeface="Arabic Typesetting" pitchFamily="66"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15750" t="26667" r="65750" b="37333"/>
          <a:stretch>
            <a:fillRect/>
          </a:stretch>
        </p:blipFill>
        <p:spPr bwMode="auto">
          <a:xfrm>
            <a:off x="1143000" y="762000"/>
            <a:ext cx="6766560" cy="4937760"/>
          </a:xfrm>
          <a:prstGeom prst="rect">
            <a:avLst/>
          </a:prstGeom>
          <a:noFill/>
          <a:ln w="9525">
            <a:noFill/>
            <a:miter lim="800000"/>
            <a:headEnd/>
            <a:tailEnd/>
          </a:ln>
        </p:spPr>
      </p:pic>
      <p:sp>
        <p:nvSpPr>
          <p:cNvPr id="3" name="Left Arrow 2"/>
          <p:cNvSpPr/>
          <p:nvPr/>
        </p:nvSpPr>
        <p:spPr>
          <a:xfrm rot="20375720">
            <a:off x="4732374" y="2156527"/>
            <a:ext cx="3017520" cy="1463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A 1650 Psalter!</a:t>
            </a:r>
          </a:p>
          <a:p>
            <a:pPr algn="ctr"/>
            <a:r>
              <a:rPr lang="en-US" sz="2000" dirty="0" smtClean="0">
                <a:solidFill>
                  <a:schemeClr val="tx1"/>
                </a:solidFill>
                <a:latin typeface="Arial Black" pitchFamily="34" charset="0"/>
              </a:rPr>
              <a:t>A cyber hymnal!</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833" t="6897" r="81667" b="27586"/>
          <a:stretch>
            <a:fillRect/>
          </a:stretch>
        </p:blipFill>
        <p:spPr bwMode="auto">
          <a:xfrm>
            <a:off x="3200400" y="342925"/>
            <a:ext cx="2266950" cy="6153127"/>
          </a:xfrm>
          <a:prstGeom prst="rect">
            <a:avLst/>
          </a:prstGeom>
          <a:noFill/>
          <a:ln w="9525">
            <a:noFill/>
            <a:miter lim="800000"/>
            <a:headEnd/>
            <a:tailEnd/>
          </a:ln>
        </p:spPr>
      </p:pic>
      <p:sp>
        <p:nvSpPr>
          <p:cNvPr id="5" name="Right Arrow 4"/>
          <p:cNvSpPr/>
          <p:nvPr/>
        </p:nvSpPr>
        <p:spPr>
          <a:xfrm rot="19811572">
            <a:off x="737804" y="671092"/>
            <a:ext cx="2926080" cy="1371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We pick favorites elsewhere</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We Want Reference Tools!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514350" indent="-514350" algn="just">
              <a:buClr>
                <a:srgbClr val="6600FF"/>
              </a:buClr>
              <a:buFont typeface="+mj-lt"/>
              <a:buAutoNum type="arabicPeriod"/>
            </a:pPr>
            <a:r>
              <a:rPr lang="en-US" sz="2800" dirty="0" smtClean="0">
                <a:solidFill>
                  <a:srgbClr val="6600FF"/>
                </a:solidFill>
                <a:latin typeface="Franklin Gothic Demi" pitchFamily="34" charset="0"/>
              </a:rPr>
              <a:t>The library shows that you have a collection of hundreds of Bibles and religious books and aids.</a:t>
            </a:r>
          </a:p>
          <a:p>
            <a:pPr marL="514350" indent="-514350" algn="just">
              <a:buClr>
                <a:srgbClr val="6600FF"/>
              </a:buClr>
              <a:buFont typeface="+mj-lt"/>
              <a:buAutoNum type="arabicPeriod"/>
            </a:pPr>
            <a:endParaRPr lang="en-US" sz="2400" dirty="0" smtClean="0">
              <a:solidFill>
                <a:srgbClr val="6600FF"/>
              </a:solidFill>
              <a:latin typeface="Franklin Gothic Demi" pitchFamily="34" charset="0"/>
            </a:endParaRPr>
          </a:p>
          <a:p>
            <a:pPr marL="514350" indent="-514350" algn="just">
              <a:buClr>
                <a:srgbClr val="6600FF"/>
              </a:buClr>
              <a:buFont typeface="+mj-lt"/>
              <a:buAutoNum type="arabicPeriod"/>
            </a:pPr>
            <a:r>
              <a:rPr lang="en-US" sz="2800" dirty="0" smtClean="0">
                <a:solidFill>
                  <a:srgbClr val="6600FF"/>
                </a:solidFill>
                <a:latin typeface="Franklin Gothic Demi" pitchFamily="34" charset="0"/>
              </a:rPr>
              <a:t>But they are the least of Online Bible’s value.</a:t>
            </a:r>
          </a:p>
          <a:p>
            <a:pPr marL="514350" indent="-514350" algn="just">
              <a:buClr>
                <a:srgbClr val="6600FF"/>
              </a:buClr>
              <a:buFont typeface="+mj-lt"/>
              <a:buAutoNum type="arabicPeriod"/>
            </a:pPr>
            <a:endParaRPr lang="en-US" sz="2800" dirty="0" smtClean="0">
              <a:solidFill>
                <a:srgbClr val="6600FF"/>
              </a:solidFill>
              <a:latin typeface="Franklin Gothic Demi" pitchFamily="34" charset="0"/>
            </a:endParaRPr>
          </a:p>
          <a:p>
            <a:pPr marL="514350" indent="-514350" algn="just">
              <a:buClr>
                <a:srgbClr val="6600FF"/>
              </a:buClr>
              <a:buFont typeface="+mj-lt"/>
              <a:buAutoNum type="arabicPeriod"/>
            </a:pPr>
            <a:r>
              <a:rPr lang="en-US" sz="2800" dirty="0" smtClean="0">
                <a:solidFill>
                  <a:srgbClr val="6600FF"/>
                </a:solidFill>
                <a:latin typeface="Franklin Gothic Demi" pitchFamily="34" charset="0"/>
              </a:rPr>
              <a:t>We want the six Bible study tools computerized to find the sense of scripture quickly and easily.</a:t>
            </a:r>
          </a:p>
          <a:p>
            <a:pPr marL="514350" indent="-514350" algn="just">
              <a:buClr>
                <a:srgbClr val="6600FF"/>
              </a:buClr>
              <a:buFont typeface="+mj-lt"/>
              <a:buAutoNum type="arabicPeriod"/>
            </a:pPr>
            <a:endParaRPr lang="en-US" sz="2800" dirty="0" smtClean="0">
              <a:solidFill>
                <a:srgbClr val="6600FF"/>
              </a:solidFill>
              <a:latin typeface="Franklin Gothic Demi" pitchFamily="34" charset="0"/>
            </a:endParaRPr>
          </a:p>
          <a:p>
            <a:pPr marL="514350" indent="-514350" algn="just">
              <a:buClr>
                <a:srgbClr val="6600FF"/>
              </a:buClr>
              <a:buFont typeface="+mj-lt"/>
              <a:buAutoNum type="arabicPeriod"/>
            </a:pPr>
            <a:r>
              <a:rPr lang="en-US" sz="2800" dirty="0" smtClean="0">
                <a:solidFill>
                  <a:srgbClr val="6600FF"/>
                </a:solidFill>
                <a:latin typeface="Franklin Gothic Demi" pitchFamily="34" charset="0"/>
              </a:rPr>
              <a:t>Let’s look at the best parts of Online Bible.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3" name="Left Arrow 2"/>
          <p:cNvSpPr/>
          <p:nvPr/>
        </p:nvSpPr>
        <p:spPr>
          <a:xfrm>
            <a:off x="1752600" y="457200"/>
            <a:ext cx="2743200" cy="82296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Black" pitchFamily="34" charset="0"/>
              </a:rPr>
              <a:t>X</a:t>
            </a:r>
            <a:r>
              <a:rPr lang="en-US" sz="2000" dirty="0" smtClean="0">
                <a:solidFill>
                  <a:schemeClr val="tx1"/>
                </a:solidFill>
                <a:latin typeface="Arial Black" pitchFamily="34" charset="0"/>
              </a:rPr>
              <a:t>  Out of Library</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3" name="Left Arrow 2"/>
          <p:cNvSpPr/>
          <p:nvPr/>
        </p:nvSpPr>
        <p:spPr>
          <a:xfrm rot="1964489">
            <a:off x="1699260" y="431193"/>
            <a:ext cx="1554480" cy="82296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Window</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l="7917" r="77833" b="62222"/>
          <a:stretch>
            <a:fillRect/>
          </a:stretch>
        </p:blipFill>
        <p:spPr bwMode="auto">
          <a:xfrm>
            <a:off x="1905000" y="685800"/>
            <a:ext cx="5212080" cy="5181630"/>
          </a:xfrm>
          <a:prstGeom prst="rect">
            <a:avLst/>
          </a:prstGeom>
          <a:noFill/>
          <a:ln w="9525">
            <a:noFill/>
            <a:miter lim="800000"/>
            <a:headEnd/>
            <a:tailEnd/>
          </a:ln>
        </p:spPr>
      </p:pic>
      <p:sp>
        <p:nvSpPr>
          <p:cNvPr id="4" name="Left Arrow 3"/>
          <p:cNvSpPr/>
          <p:nvPr/>
        </p:nvSpPr>
        <p:spPr>
          <a:xfrm>
            <a:off x="3581400" y="1600200"/>
            <a:ext cx="182880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itchFamily="34" charset="0"/>
              </a:rPr>
              <a:t>Tile Classic</a:t>
            </a:r>
            <a:endParaRPr lang="en-US"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76200"/>
            <a:ext cx="9144000" cy="6629400"/>
          </a:xfrm>
          <a:prstGeom prst="rect">
            <a:avLst/>
          </a:prstGeom>
          <a:noFill/>
          <a:ln w="9525">
            <a:noFill/>
            <a:miter lim="800000"/>
            <a:headEnd/>
            <a:tailEnd/>
          </a:ln>
        </p:spPr>
      </p:pic>
      <p:sp>
        <p:nvSpPr>
          <p:cNvPr id="3" name="Left Arrow 2"/>
          <p:cNvSpPr/>
          <p:nvPr/>
        </p:nvSpPr>
        <p:spPr>
          <a:xfrm rot="19429950">
            <a:off x="3609139" y="2262962"/>
            <a:ext cx="274320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Black" pitchFamily="34" charset="0"/>
              </a:rPr>
              <a:t>X</a:t>
            </a:r>
            <a:r>
              <a:rPr lang="en-US" dirty="0" smtClean="0">
                <a:solidFill>
                  <a:schemeClr val="tx1"/>
                </a:solidFill>
                <a:latin typeface="Arial Black" pitchFamily="34" charset="0"/>
              </a:rPr>
              <a:t>  </a:t>
            </a:r>
            <a:r>
              <a:rPr lang="en-US" sz="2000" dirty="0" smtClean="0">
                <a:solidFill>
                  <a:schemeClr val="tx1"/>
                </a:solidFill>
                <a:latin typeface="Arial Black" pitchFamily="34" charset="0"/>
              </a:rPr>
              <a:t>out of window</a:t>
            </a:r>
            <a:endParaRPr lang="en-US" sz="2000" dirty="0">
              <a:solidFill>
                <a:schemeClr val="tx1"/>
              </a:solidFill>
              <a:latin typeface="Arial Black" pitchFamily="34" charset="0"/>
            </a:endParaRPr>
          </a:p>
        </p:txBody>
      </p:sp>
      <p:sp>
        <p:nvSpPr>
          <p:cNvPr id="4" name="Left Arrow 3"/>
          <p:cNvSpPr/>
          <p:nvPr/>
        </p:nvSpPr>
        <p:spPr>
          <a:xfrm>
            <a:off x="4038600" y="5486400"/>
            <a:ext cx="228600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Extend to left</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400" b="1" dirty="0" smtClean="0">
                <a:solidFill>
                  <a:srgbClr val="FFCC00"/>
                </a:solidFill>
                <a:latin typeface="Franklin Gothic Demi Cond" pitchFamily="34" charset="0"/>
              </a:rPr>
              <a:t>Get a Vision  (4)</a:t>
            </a:r>
            <a:endParaRPr lang="en-US" sz="44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447800"/>
            <a:ext cx="8534400" cy="4876800"/>
          </a:xfrm>
        </p:spPr>
        <p:txBody>
          <a:bodyPr>
            <a:normAutofit/>
          </a:bodyPr>
          <a:lstStyle/>
          <a:p>
            <a:pPr marL="0" algn="just">
              <a:buNone/>
            </a:pPr>
            <a:endParaRPr lang="en-US" sz="2800" dirty="0" smtClean="0">
              <a:latin typeface="Franklin Gothic Demi Cond" pitchFamily="34" charset="0"/>
            </a:endParaRPr>
          </a:p>
          <a:p>
            <a:pPr marL="0" algn="just">
              <a:buNone/>
            </a:pPr>
            <a:r>
              <a:rPr lang="en-US" sz="2800" dirty="0" smtClean="0">
                <a:solidFill>
                  <a:srgbClr val="A50021"/>
                </a:solidFill>
                <a:latin typeface="Franklin Gothic Demi Cond" pitchFamily="34" charset="0"/>
              </a:rPr>
              <a:t>“These were more noble than those in Thessalonica, in that they received the word with all readiness of mind, and </a:t>
            </a:r>
            <a:r>
              <a:rPr lang="en-US" sz="2800" u="sng" dirty="0" smtClean="0">
                <a:solidFill>
                  <a:srgbClr val="6600FF"/>
                </a:solidFill>
                <a:latin typeface="Franklin Gothic Demi Cond" pitchFamily="34" charset="0"/>
              </a:rPr>
              <a:t>searched the scriptures daily</a:t>
            </a:r>
            <a:r>
              <a:rPr lang="en-US" sz="2800" dirty="0" smtClean="0">
                <a:solidFill>
                  <a:srgbClr val="A50021"/>
                </a:solidFill>
                <a:latin typeface="Franklin Gothic Demi Cond" pitchFamily="34" charset="0"/>
              </a:rPr>
              <a:t>, whether those things were so.”</a:t>
            </a:r>
          </a:p>
          <a:p>
            <a:pPr marL="0" algn="ctr">
              <a:buNone/>
            </a:pPr>
            <a:r>
              <a:rPr lang="en-US" sz="2800" dirty="0" smtClean="0">
                <a:solidFill>
                  <a:srgbClr val="A50021"/>
                </a:solidFill>
                <a:latin typeface="Franklin Gothic Demi Cond" pitchFamily="34" charset="0"/>
              </a:rPr>
              <a:t>Acts 17:11</a:t>
            </a:r>
            <a:endParaRPr lang="en-US" sz="2800" dirty="0">
              <a:solidFill>
                <a:srgbClr val="A50021"/>
              </a:solidFill>
              <a:latin typeface="Franklin Gothic Demi Cond"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76200"/>
            <a:ext cx="91440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76200"/>
            <a:ext cx="9144000" cy="6705600"/>
          </a:xfrm>
          <a:prstGeom prst="rect">
            <a:avLst/>
          </a:prstGeom>
          <a:noFill/>
          <a:ln w="9525">
            <a:noFill/>
            <a:miter lim="800000"/>
            <a:headEnd/>
            <a:tailEnd/>
          </a:ln>
        </p:spPr>
      </p:pic>
      <p:sp>
        <p:nvSpPr>
          <p:cNvPr id="3" name="Right Arrow 2"/>
          <p:cNvSpPr/>
          <p:nvPr/>
        </p:nvSpPr>
        <p:spPr>
          <a:xfrm rot="20057816">
            <a:off x="6625922" y="756722"/>
            <a:ext cx="219456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Enlarge Font</a:t>
            </a:r>
            <a:endParaRPr lang="en-US" sz="2000" dirty="0">
              <a:solidFill>
                <a:schemeClr val="tx1"/>
              </a:solidFill>
              <a:latin typeface="Arial Black" pitchFamily="34" charset="0"/>
            </a:endParaRPr>
          </a:p>
        </p:txBody>
      </p:sp>
      <p:sp>
        <p:nvSpPr>
          <p:cNvPr id="4" name="Left Arrow 3"/>
          <p:cNvSpPr/>
          <p:nvPr/>
        </p:nvSpPr>
        <p:spPr>
          <a:xfrm rot="4609042">
            <a:off x="3820693" y="1279859"/>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p:cNvSpPr/>
          <p:nvPr/>
        </p:nvSpPr>
        <p:spPr>
          <a:xfrm rot="8028472">
            <a:off x="7949115" y="4088467"/>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rot="6753522">
            <a:off x="8151845" y="1293017"/>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76200"/>
            <a:ext cx="9144000" cy="6705600"/>
          </a:xfrm>
          <a:prstGeom prst="rect">
            <a:avLst/>
          </a:prstGeom>
          <a:noFill/>
          <a:ln w="9525">
            <a:noFill/>
            <a:miter lim="800000"/>
            <a:headEnd/>
            <a:tailEnd/>
          </a:ln>
        </p:spPr>
      </p:pic>
      <p:sp>
        <p:nvSpPr>
          <p:cNvPr id="3" name="TextBox 2"/>
          <p:cNvSpPr txBox="1"/>
          <p:nvPr/>
        </p:nvSpPr>
        <p:spPr>
          <a:xfrm>
            <a:off x="3810000" y="5562600"/>
            <a:ext cx="1990097" cy="400110"/>
          </a:xfrm>
          <a:prstGeom prst="rect">
            <a:avLst/>
          </a:prstGeom>
          <a:solidFill>
            <a:srgbClr val="FF0000"/>
          </a:solidFill>
        </p:spPr>
        <p:txBody>
          <a:bodyPr wrap="none" rtlCol="0">
            <a:spAutoFit/>
          </a:bodyPr>
          <a:lstStyle/>
          <a:p>
            <a:r>
              <a:rPr lang="en-US" sz="2000" dirty="0" smtClean="0">
                <a:latin typeface="Arial Black" pitchFamily="34" charset="0"/>
              </a:rPr>
              <a:t>Much Better!</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76200"/>
            <a:ext cx="9144000" cy="6705600"/>
          </a:xfrm>
          <a:prstGeom prst="rect">
            <a:avLst/>
          </a:prstGeom>
          <a:noFill/>
          <a:ln w="9525">
            <a:noFill/>
            <a:miter lim="800000"/>
            <a:headEnd/>
            <a:tailEnd/>
          </a:ln>
        </p:spPr>
      </p:pic>
      <p:sp>
        <p:nvSpPr>
          <p:cNvPr id="4" name="Left Arrow 3"/>
          <p:cNvSpPr/>
          <p:nvPr/>
        </p:nvSpPr>
        <p:spPr>
          <a:xfrm>
            <a:off x="1524000" y="76200"/>
            <a:ext cx="29260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Favorites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r="50000" b="3333"/>
          <a:stretch>
            <a:fillRect/>
          </a:stretch>
        </p:blipFill>
        <p:spPr bwMode="auto">
          <a:xfrm>
            <a:off x="0" y="76200"/>
            <a:ext cx="91440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14750" t="25333" r="64750" b="36000"/>
          <a:stretch>
            <a:fillRect/>
          </a:stretch>
        </p:blipFill>
        <p:spPr bwMode="auto">
          <a:xfrm>
            <a:off x="914400" y="685800"/>
            <a:ext cx="7498080" cy="5303566"/>
          </a:xfrm>
          <a:prstGeom prst="rect">
            <a:avLst/>
          </a:prstGeom>
          <a:noFill/>
          <a:ln w="9525">
            <a:noFill/>
            <a:miter lim="800000"/>
            <a:headEnd/>
            <a:tailEnd/>
          </a:ln>
        </p:spPr>
      </p:pic>
      <p:sp>
        <p:nvSpPr>
          <p:cNvPr id="3" name="Left Arrow 2"/>
          <p:cNvSpPr/>
          <p:nvPr/>
        </p:nvSpPr>
        <p:spPr>
          <a:xfrm rot="1274071">
            <a:off x="1765016" y="1076764"/>
            <a:ext cx="256032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Bible Versions</a:t>
            </a:r>
            <a:endParaRPr lang="en-US" sz="2000" dirty="0">
              <a:solidFill>
                <a:schemeClr val="tx1"/>
              </a:solidFill>
              <a:latin typeface="Arial Black" pitchFamily="34" charset="0"/>
            </a:endParaRPr>
          </a:p>
        </p:txBody>
      </p:sp>
      <p:sp>
        <p:nvSpPr>
          <p:cNvPr id="4" name="Left Arrow 3"/>
          <p:cNvSpPr/>
          <p:nvPr/>
        </p:nvSpPr>
        <p:spPr>
          <a:xfrm>
            <a:off x="2560158" y="2724823"/>
            <a:ext cx="182880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Pick 5-10 </a:t>
            </a:r>
            <a:endParaRPr lang="en-US" sz="2000" dirty="0">
              <a:solidFill>
                <a:schemeClr val="tx1"/>
              </a:solidFill>
              <a:latin typeface="Arial Black" pitchFamily="34" charset="0"/>
            </a:endParaRPr>
          </a:p>
        </p:txBody>
      </p:sp>
      <p:sp>
        <p:nvSpPr>
          <p:cNvPr id="5" name="Left Arrow 4"/>
          <p:cNvSpPr/>
          <p:nvPr/>
        </p:nvSpPr>
        <p:spPr>
          <a:xfrm rot="20920522">
            <a:off x="4410700" y="4101220"/>
            <a:ext cx="274320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Pick AV Favorite</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Picking some Bible Versions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a:noFill/>
        </p:spPr>
        <p:txBody>
          <a:bodyPr>
            <a:normAutofit/>
          </a:bodyPr>
          <a:lstStyle/>
          <a:p>
            <a:pPr marL="514350" indent="-514350" algn="just">
              <a:buClr>
                <a:srgbClr val="A50021"/>
              </a:buClr>
              <a:buFont typeface="+mj-lt"/>
              <a:buAutoNum type="arabicPeriod"/>
            </a:pPr>
            <a:r>
              <a:rPr lang="en-US" sz="2800" dirty="0" smtClean="0">
                <a:solidFill>
                  <a:srgbClr val="A50021"/>
                </a:solidFill>
                <a:latin typeface="Franklin Gothic Demi" pitchFamily="34" charset="0"/>
              </a:rPr>
              <a:t>The AV (or King James) is our default, for we believe it is God’s word in the English language.</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The AVRLE is the King James red letter edition.</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Other versions are for comparison and information only – to provide help in saving friends from them.</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Free versions: ASV, YLT, RSV, NKJV, ESV, The Message, and others. </a:t>
            </a:r>
            <a:r>
              <a:rPr lang="en-US" sz="2000" dirty="0" smtClean="0">
                <a:solidFill>
                  <a:srgbClr val="A50021"/>
                </a:solidFill>
                <a:latin typeface="Franklin Gothic Demi" pitchFamily="34" charset="0"/>
              </a:rPr>
              <a:t>[Some versions demand a royalty.]</a:t>
            </a:r>
          </a:p>
          <a:p>
            <a:pPr marL="514350" indent="-514350" algn="just">
              <a:buClr>
                <a:srgbClr val="FFCC00"/>
              </a:buClr>
              <a:buFont typeface="+mj-lt"/>
              <a:buAutoNum type="arabicPeriod"/>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14583" t="25025" r="64583" b="36666"/>
          <a:stretch>
            <a:fillRect/>
          </a:stretch>
        </p:blipFill>
        <p:spPr bwMode="auto">
          <a:xfrm>
            <a:off x="838200" y="762000"/>
            <a:ext cx="7429738" cy="5123101"/>
          </a:xfrm>
          <a:prstGeom prst="rect">
            <a:avLst/>
          </a:prstGeom>
          <a:noFill/>
          <a:ln w="9525">
            <a:noFill/>
            <a:miter lim="800000"/>
            <a:headEnd/>
            <a:tailEnd/>
          </a:ln>
        </p:spPr>
      </p:pic>
      <p:sp>
        <p:nvSpPr>
          <p:cNvPr id="4" name="Left Arrow 3"/>
          <p:cNvSpPr/>
          <p:nvPr/>
        </p:nvSpPr>
        <p:spPr>
          <a:xfrm rot="1338121">
            <a:off x="3347961" y="2606349"/>
            <a:ext cx="38404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3-5 Good Commentaries</a:t>
            </a:r>
            <a:endParaRPr lang="en-US" sz="2000" dirty="0">
              <a:solidFill>
                <a:schemeClr val="tx1"/>
              </a:solidFill>
              <a:latin typeface="Arial Black" pitchFamily="34" charset="0"/>
            </a:endParaRPr>
          </a:p>
        </p:txBody>
      </p:sp>
      <p:sp>
        <p:nvSpPr>
          <p:cNvPr id="5" name="Left Arrow 4"/>
          <p:cNvSpPr/>
          <p:nvPr/>
        </p:nvSpPr>
        <p:spPr>
          <a:xfrm>
            <a:off x="4038600" y="4419600"/>
            <a:ext cx="210312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Best Default</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The 5 Best Commentaries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514350" indent="-514350" algn="just">
              <a:buClr>
                <a:srgbClr val="A50021"/>
              </a:buClr>
              <a:buFont typeface="+mj-lt"/>
              <a:buAutoNum type="arabicPeriod"/>
            </a:pPr>
            <a:r>
              <a:rPr lang="en-US" sz="2800" dirty="0" smtClean="0">
                <a:solidFill>
                  <a:srgbClr val="A50021"/>
                </a:solidFill>
                <a:latin typeface="Franklin Gothic Demi" pitchFamily="34" charset="0"/>
              </a:rPr>
              <a:t>Poole … </a:t>
            </a:r>
            <a:r>
              <a:rPr lang="en-US" sz="2800" i="1" dirty="0" smtClean="0">
                <a:solidFill>
                  <a:srgbClr val="A50021"/>
                </a:solidFill>
                <a:latin typeface="Franklin Gothic Demi" pitchFamily="34" charset="0"/>
              </a:rPr>
              <a:t>concise, sober, balanced Nonconformist</a:t>
            </a:r>
          </a:p>
          <a:p>
            <a:pPr marL="514350" indent="-514350" algn="just">
              <a:buClr>
                <a:srgbClr val="A50021"/>
              </a:buClr>
              <a:buFont typeface="+mj-lt"/>
              <a:buAutoNum type="arabicPeriod"/>
            </a:pPr>
            <a:endParaRPr lang="en-US" sz="2400" i="1"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Henry … </a:t>
            </a:r>
            <a:r>
              <a:rPr lang="en-US" sz="2800" i="1" dirty="0" smtClean="0">
                <a:solidFill>
                  <a:srgbClr val="A50021"/>
                </a:solidFill>
                <a:latin typeface="Franklin Gothic Demi" pitchFamily="34" charset="0"/>
              </a:rPr>
              <a:t>devotional, sober, spiritual Presbyterian</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Barnes … </a:t>
            </a:r>
            <a:r>
              <a:rPr lang="en-US" sz="2800" i="1" dirty="0" smtClean="0">
                <a:solidFill>
                  <a:srgbClr val="A50021"/>
                </a:solidFill>
                <a:latin typeface="Franklin Gothic Demi" pitchFamily="34" charset="0"/>
              </a:rPr>
              <a:t>careful, thorough, logical Presbyterian</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Gill … </a:t>
            </a:r>
            <a:r>
              <a:rPr lang="en-US" sz="2800" i="1" dirty="0" smtClean="0">
                <a:solidFill>
                  <a:srgbClr val="A50021"/>
                </a:solidFill>
                <a:latin typeface="Franklin Gothic Demi" pitchFamily="34" charset="0"/>
              </a:rPr>
              <a:t>wordy, rabbinical, high Calvinist Baptist</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Clarke … </a:t>
            </a:r>
            <a:r>
              <a:rPr lang="en-US" sz="2800" i="1" dirty="0" smtClean="0">
                <a:solidFill>
                  <a:srgbClr val="A50021"/>
                </a:solidFill>
                <a:latin typeface="Franklin Gothic Demi" pitchFamily="34" charset="0"/>
              </a:rPr>
              <a:t>bold, opinionated, extreme Methodist</a:t>
            </a: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a:p>
            <a:pPr marL="514350" indent="-514350" algn="just">
              <a:buClr>
                <a:srgbClr val="A50021"/>
              </a:buClr>
              <a:buFont typeface="+mj-lt"/>
              <a:buAutoNum type="arabicPeriod"/>
            </a:pPr>
            <a:endParaRPr lang="en-US" sz="2400"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4583" t="25556" r="64583" b="36666"/>
          <a:stretch>
            <a:fillRect/>
          </a:stretch>
        </p:blipFill>
        <p:spPr bwMode="auto">
          <a:xfrm>
            <a:off x="762000" y="762000"/>
            <a:ext cx="7620244" cy="5181630"/>
          </a:xfrm>
          <a:prstGeom prst="rect">
            <a:avLst/>
          </a:prstGeom>
          <a:noFill/>
          <a:ln w="9525">
            <a:noFill/>
            <a:miter lim="800000"/>
            <a:headEnd/>
            <a:tailEnd/>
          </a:ln>
        </p:spPr>
      </p:pic>
      <p:sp>
        <p:nvSpPr>
          <p:cNvPr id="3" name="Left Arrow 2"/>
          <p:cNvSpPr/>
          <p:nvPr/>
        </p:nvSpPr>
        <p:spPr>
          <a:xfrm>
            <a:off x="3361641" y="2536949"/>
            <a:ext cx="3474720" cy="731520"/>
          </a:xfrm>
          <a:prstGeom prst="leftArrow">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CC00"/>
                </a:solidFill>
                <a:latin typeface="Arial Black" pitchFamily="34" charset="0"/>
              </a:rPr>
              <a:t>2-5 Good Dictionaries</a:t>
            </a:r>
            <a:endParaRPr lang="en-US" sz="2000" dirty="0">
              <a:solidFill>
                <a:srgbClr val="FFCC00"/>
              </a:solidFill>
              <a:latin typeface="Arial Black" pitchFamily="34" charset="0"/>
            </a:endParaRPr>
          </a:p>
        </p:txBody>
      </p:sp>
      <p:sp>
        <p:nvSpPr>
          <p:cNvPr id="4" name="Left Arrow 3"/>
          <p:cNvSpPr/>
          <p:nvPr/>
        </p:nvSpPr>
        <p:spPr>
          <a:xfrm rot="1354372">
            <a:off x="4093933" y="4529068"/>
            <a:ext cx="2377440" cy="1097280"/>
          </a:xfrm>
          <a:prstGeom prst="leftArrow">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CC00"/>
                </a:solidFill>
                <a:latin typeface="Arial Black" pitchFamily="34" charset="0"/>
              </a:rPr>
              <a:t>Easton Is</a:t>
            </a:r>
          </a:p>
          <a:p>
            <a:pPr algn="ctr"/>
            <a:r>
              <a:rPr lang="en-US" sz="2000" dirty="0" smtClean="0">
                <a:solidFill>
                  <a:srgbClr val="FFCC00"/>
                </a:solidFill>
                <a:latin typeface="Arial Black" pitchFamily="34" charset="0"/>
              </a:rPr>
              <a:t>Best Default</a:t>
            </a:r>
            <a:endParaRPr lang="en-US" sz="2000" dirty="0">
              <a:solidFill>
                <a:srgbClr val="FFCC00"/>
              </a:solidFill>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400" b="1" dirty="0" smtClean="0">
                <a:solidFill>
                  <a:srgbClr val="FFCC00"/>
                </a:solidFill>
                <a:latin typeface="Franklin Gothic Demi Cond" pitchFamily="34" charset="0"/>
              </a:rPr>
              <a:t>Get a Vision  (5)</a:t>
            </a:r>
            <a:endParaRPr lang="en-US" sz="44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447800"/>
            <a:ext cx="8534400" cy="4876800"/>
          </a:xfrm>
        </p:spPr>
        <p:txBody>
          <a:bodyPr>
            <a:normAutofit/>
          </a:bodyPr>
          <a:lstStyle/>
          <a:p>
            <a:pPr marL="0" algn="just">
              <a:buNone/>
            </a:pPr>
            <a:endParaRPr lang="en-US" sz="2800" dirty="0" smtClean="0">
              <a:latin typeface="Franklin Gothic Demi Cond" pitchFamily="34" charset="0"/>
            </a:endParaRPr>
          </a:p>
          <a:p>
            <a:pPr marL="0" algn="just">
              <a:buNone/>
            </a:pPr>
            <a:r>
              <a:rPr lang="en-US" sz="2800" dirty="0" smtClean="0">
                <a:solidFill>
                  <a:srgbClr val="A50021"/>
                </a:solidFill>
                <a:latin typeface="Franklin Gothic Demi Cond" pitchFamily="34" charset="0"/>
              </a:rPr>
              <a:t>“We have also a more sure word of prophecy; whereunto </a:t>
            </a:r>
            <a:r>
              <a:rPr lang="en-US" sz="2800" u="sng" dirty="0" smtClean="0">
                <a:solidFill>
                  <a:srgbClr val="6600FF"/>
                </a:solidFill>
                <a:latin typeface="Franklin Gothic Demi Cond" pitchFamily="34" charset="0"/>
              </a:rPr>
              <a:t>ye do well that ye take heed</a:t>
            </a:r>
            <a:r>
              <a:rPr lang="en-US" sz="2800" dirty="0" smtClean="0">
                <a:solidFill>
                  <a:srgbClr val="A50021"/>
                </a:solidFill>
                <a:latin typeface="Franklin Gothic Demi Cond" pitchFamily="34" charset="0"/>
              </a:rPr>
              <a:t>, as unto a light that shineth in a dark place, until the day dawn, and the day star arise in your heart.”</a:t>
            </a:r>
          </a:p>
          <a:p>
            <a:pPr marL="0" algn="ctr">
              <a:buNone/>
            </a:pPr>
            <a:r>
              <a:rPr lang="en-US" sz="2800" dirty="0" smtClean="0">
                <a:solidFill>
                  <a:srgbClr val="A50021"/>
                </a:solidFill>
                <a:latin typeface="Franklin Gothic Demi Cond" pitchFamily="34" charset="0"/>
              </a:rPr>
              <a:t>II Peter 1:19</a:t>
            </a:r>
            <a:endParaRPr lang="en-US" sz="2800" dirty="0">
              <a:solidFill>
                <a:srgbClr val="A50021"/>
              </a:solidFill>
              <a:latin typeface="Franklin Gothic Demi Cond"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Picking Some Dictionaries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514350" indent="-514350" algn="just">
              <a:buClr>
                <a:srgbClr val="A50021"/>
              </a:buClr>
              <a:buFont typeface="+mj-lt"/>
              <a:buAutoNum type="arabicPeriod"/>
            </a:pPr>
            <a:r>
              <a:rPr lang="en-US" sz="2800" dirty="0" smtClean="0">
                <a:solidFill>
                  <a:srgbClr val="A50021"/>
                </a:solidFill>
                <a:latin typeface="Franklin Gothic Demi" pitchFamily="34" charset="0"/>
              </a:rPr>
              <a:t>Concise … </a:t>
            </a:r>
            <a:r>
              <a:rPr lang="en-US" sz="2800" i="1" dirty="0" smtClean="0">
                <a:solidFill>
                  <a:srgbClr val="A50021"/>
                </a:solidFill>
                <a:latin typeface="Franklin Gothic Demi" pitchFamily="34" charset="0"/>
              </a:rPr>
              <a:t>short, sweet, modern option.</a:t>
            </a: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Easton</a:t>
            </a:r>
            <a:r>
              <a:rPr lang="en-US" sz="2800" i="1" dirty="0" smtClean="0">
                <a:solidFill>
                  <a:srgbClr val="A50021"/>
                </a:solidFill>
                <a:latin typeface="Franklin Gothic Demi" pitchFamily="34" charset="0"/>
              </a:rPr>
              <a:t> … esteemed, solid, moderate option.</a:t>
            </a: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ISBE</a:t>
            </a:r>
            <a:r>
              <a:rPr lang="en-US" sz="2800" i="1" dirty="0" smtClean="0">
                <a:solidFill>
                  <a:srgbClr val="A50021"/>
                </a:solidFill>
                <a:latin typeface="Franklin Gothic Demi" pitchFamily="34" charset="0"/>
              </a:rPr>
              <a:t> … detailed, extensive encyclopedia.</a:t>
            </a: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Naves</a:t>
            </a:r>
            <a:r>
              <a:rPr lang="en-US" sz="2800" i="1" dirty="0" smtClean="0">
                <a:solidFill>
                  <a:srgbClr val="A50021"/>
                </a:solidFill>
                <a:latin typeface="Franklin Gothic Demi" pitchFamily="34" charset="0"/>
              </a:rPr>
              <a:t> … topical Bible for subject research.</a:t>
            </a: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SysDct</a:t>
            </a:r>
            <a:r>
              <a:rPr lang="en-US" sz="2800" i="1" dirty="0" smtClean="0">
                <a:solidFill>
                  <a:srgbClr val="A50021"/>
                </a:solidFill>
                <a:latin typeface="Franklin Gothic Demi" pitchFamily="34" charset="0"/>
              </a:rPr>
              <a:t> … a collection of various dictionaries.</a:t>
            </a:r>
          </a:p>
          <a:p>
            <a:pPr marL="514350" indent="-514350" algn="just">
              <a:buClr>
                <a:srgbClr val="A50021"/>
              </a:buClr>
              <a:buFont typeface="+mj-lt"/>
              <a:buAutoNum type="arabicPeriod"/>
            </a:pPr>
            <a:endParaRPr lang="en-US" sz="2800" i="1"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50" t="445" r="50250" b="3333"/>
          <a:stretch>
            <a:fillRect/>
          </a:stretch>
        </p:blipFill>
        <p:spPr bwMode="auto">
          <a:xfrm>
            <a:off x="45720" y="152400"/>
            <a:ext cx="9052560" cy="6598920"/>
          </a:xfrm>
          <a:prstGeom prst="rect">
            <a:avLst/>
          </a:prstGeom>
          <a:noFill/>
          <a:ln w="9525">
            <a:noFill/>
            <a:miter lim="800000"/>
            <a:headEnd/>
            <a:tailEnd/>
          </a:ln>
        </p:spPr>
      </p:pic>
      <p:sp>
        <p:nvSpPr>
          <p:cNvPr id="3" name="Left Arrow 2"/>
          <p:cNvSpPr/>
          <p:nvPr/>
        </p:nvSpPr>
        <p:spPr>
          <a:xfrm rot="2094140">
            <a:off x="5045484" y="1794931"/>
            <a:ext cx="38404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Bible Version Tabs</a:t>
            </a:r>
            <a:endParaRPr lang="en-US" sz="2000" dirty="0">
              <a:solidFill>
                <a:schemeClr val="tx1"/>
              </a:solidFill>
              <a:latin typeface="Arial Black" pitchFamily="34" charset="0"/>
            </a:endParaRPr>
          </a:p>
        </p:txBody>
      </p:sp>
      <p:sp>
        <p:nvSpPr>
          <p:cNvPr id="4" name="Left Arrow 3"/>
          <p:cNvSpPr/>
          <p:nvPr/>
        </p:nvSpPr>
        <p:spPr>
          <a:xfrm rot="2094140">
            <a:off x="397284" y="1794932"/>
            <a:ext cx="38404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Bible Version Tabs</a:t>
            </a:r>
            <a:endParaRPr lang="en-US" sz="2000" dirty="0">
              <a:solidFill>
                <a:schemeClr val="tx1"/>
              </a:solidFill>
              <a:latin typeface="Arial Black" pitchFamily="34" charset="0"/>
            </a:endParaRPr>
          </a:p>
        </p:txBody>
      </p:sp>
      <p:sp>
        <p:nvSpPr>
          <p:cNvPr id="5" name="Left Arrow 4"/>
          <p:cNvSpPr/>
          <p:nvPr/>
        </p:nvSpPr>
        <p:spPr>
          <a:xfrm rot="1278560">
            <a:off x="3978683" y="4766732"/>
            <a:ext cx="38404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Commentary Tabs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50" t="445" r="50250" b="3333"/>
          <a:stretch>
            <a:fillRect/>
          </a:stretch>
        </p:blipFill>
        <p:spPr bwMode="auto">
          <a:xfrm>
            <a:off x="45720" y="152400"/>
            <a:ext cx="9052560" cy="6598920"/>
          </a:xfrm>
          <a:prstGeom prst="rect">
            <a:avLst/>
          </a:prstGeom>
          <a:noFill/>
          <a:ln w="9525">
            <a:noFill/>
            <a:miter lim="800000"/>
            <a:headEnd/>
            <a:tailEnd/>
          </a:ln>
        </p:spPr>
      </p:pic>
      <p:sp>
        <p:nvSpPr>
          <p:cNvPr id="3" name="Left Arrow 2"/>
          <p:cNvSpPr/>
          <p:nvPr/>
        </p:nvSpPr>
        <p:spPr>
          <a:xfrm rot="1565462">
            <a:off x="5546418" y="1412615"/>
            <a:ext cx="347472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Default is AVRLE</a:t>
            </a:r>
            <a:endParaRPr lang="en-US" sz="2000" dirty="0">
              <a:solidFill>
                <a:schemeClr val="tx1"/>
              </a:solidFill>
              <a:latin typeface="Arial Black" pitchFamily="34" charset="0"/>
            </a:endParaRPr>
          </a:p>
        </p:txBody>
      </p:sp>
      <p:sp>
        <p:nvSpPr>
          <p:cNvPr id="4" name="Left Arrow 3"/>
          <p:cNvSpPr/>
          <p:nvPr/>
        </p:nvSpPr>
        <p:spPr>
          <a:xfrm rot="1517669">
            <a:off x="1078420" y="1295379"/>
            <a:ext cx="301752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Default is AV</a:t>
            </a:r>
            <a:endParaRPr lang="en-US" sz="2000" dirty="0">
              <a:solidFill>
                <a:schemeClr val="tx1"/>
              </a:solidFill>
              <a:latin typeface="Arial Black" pitchFamily="34" charset="0"/>
            </a:endParaRPr>
          </a:p>
        </p:txBody>
      </p:sp>
      <p:sp>
        <p:nvSpPr>
          <p:cNvPr id="5" name="Left Arrow 4"/>
          <p:cNvSpPr/>
          <p:nvPr/>
        </p:nvSpPr>
        <p:spPr>
          <a:xfrm rot="994430">
            <a:off x="4053656" y="4636360"/>
            <a:ext cx="42976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Your Default is the Treasury</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50" t="445" r="50250" b="3333"/>
          <a:stretch>
            <a:fillRect/>
          </a:stretch>
        </p:blipFill>
        <p:spPr bwMode="auto">
          <a:xfrm>
            <a:off x="45720" y="152400"/>
            <a:ext cx="9052560" cy="6598920"/>
          </a:xfrm>
          <a:prstGeom prst="rect">
            <a:avLst/>
          </a:prstGeom>
          <a:noFill/>
          <a:ln w="9525">
            <a:noFill/>
            <a:miter lim="800000"/>
            <a:headEnd/>
            <a:tailEnd/>
          </a:ln>
        </p:spPr>
      </p:pic>
      <p:sp>
        <p:nvSpPr>
          <p:cNvPr id="7" name="Left Arrow 6"/>
          <p:cNvSpPr/>
          <p:nvPr/>
        </p:nvSpPr>
        <p:spPr>
          <a:xfrm>
            <a:off x="2819400" y="152400"/>
            <a:ext cx="384048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Here Is Your Tool Bar</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50" t="445" r="50250" b="3333"/>
          <a:stretch>
            <a:fillRect/>
          </a:stretch>
        </p:blipFill>
        <p:spPr bwMode="auto">
          <a:xfrm>
            <a:off x="45720" y="152400"/>
            <a:ext cx="9052560" cy="6598920"/>
          </a:xfrm>
          <a:prstGeom prst="rect">
            <a:avLst/>
          </a:prstGeom>
          <a:noFill/>
          <a:ln w="9525">
            <a:noFill/>
            <a:miter lim="800000"/>
            <a:headEnd/>
            <a:tailEnd/>
          </a:ln>
        </p:spPr>
      </p:pic>
      <p:sp>
        <p:nvSpPr>
          <p:cNvPr id="7" name="Left Arrow 6"/>
          <p:cNvSpPr/>
          <p:nvPr/>
        </p:nvSpPr>
        <p:spPr>
          <a:xfrm rot="413643">
            <a:off x="204372" y="226528"/>
            <a:ext cx="3840480" cy="1097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the Bible to read or study a passage</a:t>
            </a:r>
            <a:endParaRPr lang="en-US" sz="2000" dirty="0">
              <a:solidFill>
                <a:schemeClr val="tx1"/>
              </a:solidFill>
              <a:latin typeface="Arial Black" pitchFamily="34" charset="0"/>
            </a:endParaRPr>
          </a:p>
        </p:txBody>
      </p:sp>
      <p:sp>
        <p:nvSpPr>
          <p:cNvPr id="4" name="Right Arrow 3"/>
          <p:cNvSpPr/>
          <p:nvPr/>
        </p:nvSpPr>
        <p:spPr>
          <a:xfrm rot="20057816">
            <a:off x="2292340" y="3098401"/>
            <a:ext cx="3200400" cy="11108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And It Will Appear</a:t>
            </a:r>
          </a:p>
          <a:p>
            <a:pPr algn="ctr"/>
            <a:r>
              <a:rPr lang="en-US" sz="2000" dirty="0" smtClean="0">
                <a:solidFill>
                  <a:schemeClr val="tx1"/>
                </a:solidFill>
                <a:latin typeface="Arial Black" pitchFamily="34" charset="0"/>
              </a:rPr>
              <a:t>In This Window</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5000" t="24667" r="65000" b="37333"/>
          <a:stretch>
            <a:fillRect/>
          </a:stretch>
        </p:blipFill>
        <p:spPr bwMode="auto">
          <a:xfrm>
            <a:off x="914400" y="914400"/>
            <a:ext cx="7315200" cy="5212080"/>
          </a:xfrm>
          <a:prstGeom prst="rect">
            <a:avLst/>
          </a:prstGeom>
          <a:noFill/>
          <a:ln w="9525">
            <a:noFill/>
            <a:miter lim="800000"/>
            <a:headEnd/>
            <a:tailEnd/>
          </a:ln>
        </p:spPr>
      </p:pic>
      <p:sp>
        <p:nvSpPr>
          <p:cNvPr id="3" name="TextBox 2"/>
          <p:cNvSpPr txBox="1"/>
          <p:nvPr/>
        </p:nvSpPr>
        <p:spPr>
          <a:xfrm>
            <a:off x="2286000" y="381000"/>
            <a:ext cx="5049396" cy="400110"/>
          </a:xfrm>
          <a:prstGeom prst="rect">
            <a:avLst/>
          </a:prstGeom>
          <a:solidFill>
            <a:srgbClr val="FF0000"/>
          </a:solidFill>
        </p:spPr>
        <p:txBody>
          <a:bodyPr wrap="none" rtlCol="0">
            <a:spAutoFit/>
          </a:bodyPr>
          <a:lstStyle/>
          <a:p>
            <a:r>
              <a:rPr lang="en-US" sz="2000" dirty="0" smtClean="0">
                <a:latin typeface="Arial Black" pitchFamily="34" charset="0"/>
              </a:rPr>
              <a:t>The Dialog Box Will Look Like This</a:t>
            </a:r>
            <a:endParaRPr lang="en-US" sz="2000" dirty="0">
              <a:latin typeface="Arial Black" pitchFamily="34" charset="0"/>
            </a:endParaRPr>
          </a:p>
        </p:txBody>
      </p:sp>
      <p:sp>
        <p:nvSpPr>
          <p:cNvPr id="4" name="Right Arrow 3"/>
          <p:cNvSpPr/>
          <p:nvPr/>
        </p:nvSpPr>
        <p:spPr>
          <a:xfrm rot="20057816">
            <a:off x="145181" y="3475176"/>
            <a:ext cx="3474720" cy="11108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You may select the book, chapter, verse</a:t>
            </a:r>
            <a:endParaRPr lang="en-US" sz="2000" dirty="0">
              <a:solidFill>
                <a:schemeClr val="tx1"/>
              </a:solidFill>
              <a:latin typeface="Arial Black" pitchFamily="34" charset="0"/>
            </a:endParaRPr>
          </a:p>
        </p:txBody>
      </p:sp>
      <p:sp>
        <p:nvSpPr>
          <p:cNvPr id="5" name="Right Arrow 4"/>
          <p:cNvSpPr/>
          <p:nvPr/>
        </p:nvSpPr>
        <p:spPr>
          <a:xfrm rot="20785831">
            <a:off x="1218436" y="4865359"/>
            <a:ext cx="3931920" cy="11108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Or type reference with few letters and no colon</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6" name="TextBox 5"/>
          <p:cNvSpPr txBox="1"/>
          <p:nvPr/>
        </p:nvSpPr>
        <p:spPr>
          <a:xfrm>
            <a:off x="1676400" y="3581400"/>
            <a:ext cx="5633978" cy="707886"/>
          </a:xfrm>
          <a:prstGeom prst="rect">
            <a:avLst/>
          </a:prstGeom>
          <a:solidFill>
            <a:srgbClr val="FF0000"/>
          </a:solidFill>
        </p:spPr>
        <p:txBody>
          <a:bodyPr wrap="none" rtlCol="0">
            <a:spAutoFit/>
          </a:bodyPr>
          <a:lstStyle/>
          <a:p>
            <a:r>
              <a:rPr lang="en-US" sz="2000" dirty="0" smtClean="0">
                <a:latin typeface="Arial Black" pitchFamily="34" charset="0"/>
              </a:rPr>
              <a:t>Rom 5:12 is where it should, and there</a:t>
            </a:r>
          </a:p>
          <a:p>
            <a:r>
              <a:rPr lang="en-US" sz="2000" dirty="0" smtClean="0">
                <a:latin typeface="Arial Black" pitchFamily="34" charset="0"/>
              </a:rPr>
              <a:t>is more we will explore in a few slides.</a:t>
            </a:r>
            <a:endParaRPr lang="en-US" sz="2000" dirty="0">
              <a:latin typeface="Arial Black" pitchFamily="34" charset="0"/>
            </a:endParaRPr>
          </a:p>
        </p:txBody>
      </p:sp>
      <p:sp>
        <p:nvSpPr>
          <p:cNvPr id="7" name="Right Arrow 6"/>
          <p:cNvSpPr/>
          <p:nvPr/>
        </p:nvSpPr>
        <p:spPr>
          <a:xfrm rot="20446227">
            <a:off x="2033006" y="1702964"/>
            <a:ext cx="2126528" cy="674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Romans 5:12</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5" name="Left Arrow 4"/>
          <p:cNvSpPr/>
          <p:nvPr/>
        </p:nvSpPr>
        <p:spPr>
          <a:xfrm rot="413643">
            <a:off x="1194311" y="161303"/>
            <a:ext cx="4023360" cy="1097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the flashlight to look up a word or phrase</a:t>
            </a:r>
            <a:endParaRPr lang="en-US" sz="2000" dirty="0">
              <a:solidFill>
                <a:schemeClr val="tx1"/>
              </a:solidFill>
              <a:latin typeface="Arial Black" pitchFamily="34" charset="0"/>
            </a:endParaRPr>
          </a:p>
        </p:txBody>
      </p:sp>
      <p:sp>
        <p:nvSpPr>
          <p:cNvPr id="8" name="Left Arrow 7"/>
          <p:cNvSpPr/>
          <p:nvPr/>
        </p:nvSpPr>
        <p:spPr>
          <a:xfrm rot="413643">
            <a:off x="4089248" y="3144078"/>
            <a:ext cx="4206240" cy="1097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The results of your search will appear in this window</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4750" t="16667" r="64500" b="30000"/>
          <a:stretch>
            <a:fillRect/>
          </a:stretch>
        </p:blipFill>
        <p:spPr bwMode="auto">
          <a:xfrm>
            <a:off x="1676400" y="914400"/>
            <a:ext cx="5692140" cy="5486366"/>
          </a:xfrm>
          <a:prstGeom prst="rect">
            <a:avLst/>
          </a:prstGeom>
          <a:noFill/>
          <a:ln w="9525">
            <a:noFill/>
            <a:miter lim="800000"/>
            <a:headEnd/>
            <a:tailEnd/>
          </a:ln>
        </p:spPr>
      </p:pic>
      <p:sp>
        <p:nvSpPr>
          <p:cNvPr id="3" name="TextBox 2"/>
          <p:cNvSpPr txBox="1"/>
          <p:nvPr/>
        </p:nvSpPr>
        <p:spPr>
          <a:xfrm>
            <a:off x="1981200" y="381000"/>
            <a:ext cx="5049396" cy="400110"/>
          </a:xfrm>
          <a:prstGeom prst="rect">
            <a:avLst/>
          </a:prstGeom>
          <a:solidFill>
            <a:srgbClr val="FF0000"/>
          </a:solidFill>
        </p:spPr>
        <p:txBody>
          <a:bodyPr wrap="none" rtlCol="0">
            <a:spAutoFit/>
          </a:bodyPr>
          <a:lstStyle/>
          <a:p>
            <a:r>
              <a:rPr lang="en-US" sz="2000" dirty="0" smtClean="0">
                <a:latin typeface="Arial Black" pitchFamily="34" charset="0"/>
              </a:rPr>
              <a:t>The Dialog Box Will Look Like This</a:t>
            </a:r>
            <a:endParaRPr lang="en-US" sz="2000" dirty="0">
              <a:latin typeface="Arial Black" pitchFamily="34" charset="0"/>
            </a:endParaRPr>
          </a:p>
        </p:txBody>
      </p:sp>
      <p:sp>
        <p:nvSpPr>
          <p:cNvPr id="4" name="Left Arrow 3"/>
          <p:cNvSpPr/>
          <p:nvPr/>
        </p:nvSpPr>
        <p:spPr>
          <a:xfrm rot="20816769">
            <a:off x="5129553" y="1161563"/>
            <a:ext cx="2926080" cy="5486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Hunt a word or phrase</a:t>
            </a:r>
            <a:endParaRPr lang="en-US" sz="1600" dirty="0">
              <a:solidFill>
                <a:schemeClr val="tx1"/>
              </a:solidFill>
              <a:latin typeface="Arial Black" pitchFamily="34" charset="0"/>
            </a:endParaRPr>
          </a:p>
        </p:txBody>
      </p:sp>
      <p:sp>
        <p:nvSpPr>
          <p:cNvPr id="5" name="Left Arrow 4"/>
          <p:cNvSpPr/>
          <p:nvPr/>
        </p:nvSpPr>
        <p:spPr>
          <a:xfrm>
            <a:off x="5638800" y="1981200"/>
            <a:ext cx="2377440" cy="5486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Search anywhere</a:t>
            </a:r>
            <a:endParaRPr lang="en-US" sz="1600" dirty="0">
              <a:solidFill>
                <a:schemeClr val="tx1"/>
              </a:solidFill>
              <a:latin typeface="Arial Black" pitchFamily="34" charset="0"/>
            </a:endParaRPr>
          </a:p>
        </p:txBody>
      </p:sp>
      <p:sp>
        <p:nvSpPr>
          <p:cNvPr id="6" name="Left Arrow 5"/>
          <p:cNvSpPr/>
          <p:nvPr/>
        </p:nvSpPr>
        <p:spPr>
          <a:xfrm rot="1061282">
            <a:off x="5719353" y="3486298"/>
            <a:ext cx="2468880" cy="5486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Limit your search</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3" name="TextBox 2"/>
          <p:cNvSpPr txBox="1"/>
          <p:nvPr/>
        </p:nvSpPr>
        <p:spPr>
          <a:xfrm>
            <a:off x="1676400" y="3581400"/>
            <a:ext cx="5657446" cy="707886"/>
          </a:xfrm>
          <a:prstGeom prst="rect">
            <a:avLst/>
          </a:prstGeom>
          <a:solidFill>
            <a:srgbClr val="FF0000"/>
          </a:solidFill>
        </p:spPr>
        <p:txBody>
          <a:bodyPr wrap="none" rtlCol="0">
            <a:spAutoFit/>
          </a:bodyPr>
          <a:lstStyle/>
          <a:p>
            <a:r>
              <a:rPr lang="en-US" sz="2000" dirty="0" smtClean="0">
                <a:latin typeface="Arial Black" pitchFamily="34" charset="0"/>
              </a:rPr>
              <a:t>You have all the occurrences of “wine”</a:t>
            </a:r>
          </a:p>
          <a:p>
            <a:r>
              <a:rPr lang="en-US" sz="2000" dirty="0" smtClean="0">
                <a:latin typeface="Arial Black" pitchFamily="34" charset="0"/>
              </a:rPr>
              <a:t>in the Bible, with “wine” highlighted.</a:t>
            </a:r>
          </a:p>
        </p:txBody>
      </p:sp>
      <p:sp>
        <p:nvSpPr>
          <p:cNvPr id="4" name="Left Arrow 3"/>
          <p:cNvSpPr/>
          <p:nvPr/>
        </p:nvSpPr>
        <p:spPr>
          <a:xfrm>
            <a:off x="4343400" y="914400"/>
            <a:ext cx="9144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Wine</a:t>
            </a:r>
            <a:endParaRPr lang="en-US" sz="1600" dirty="0">
              <a:solidFill>
                <a:schemeClr val="tx1"/>
              </a:solidFill>
              <a:latin typeface="Arial Black" pitchFamily="34" charset="0"/>
            </a:endParaRPr>
          </a:p>
        </p:txBody>
      </p:sp>
      <p:sp>
        <p:nvSpPr>
          <p:cNvPr id="5" name="Left Arrow 4"/>
          <p:cNvSpPr/>
          <p:nvPr/>
        </p:nvSpPr>
        <p:spPr>
          <a:xfrm>
            <a:off x="4343400" y="1676400"/>
            <a:ext cx="9144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Wine</a:t>
            </a:r>
            <a:endParaRPr lang="en-US" sz="1600" dirty="0">
              <a:solidFill>
                <a:schemeClr val="tx1"/>
              </a:solidFill>
              <a:latin typeface="Arial Black" pitchFamily="34" charset="0"/>
            </a:endParaRPr>
          </a:p>
        </p:txBody>
      </p:sp>
      <p:sp>
        <p:nvSpPr>
          <p:cNvPr id="6" name="Left Arrow 5"/>
          <p:cNvSpPr/>
          <p:nvPr/>
        </p:nvSpPr>
        <p:spPr>
          <a:xfrm>
            <a:off x="4343400" y="2819400"/>
            <a:ext cx="9144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Wine</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The Bible</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524000"/>
            <a:ext cx="8534400" cy="4800600"/>
          </a:xfrm>
        </p:spPr>
        <p:txBody>
          <a:bodyPr>
            <a:normAutofit/>
          </a:bodyPr>
          <a:lstStyle/>
          <a:p>
            <a:pPr algn="ctr">
              <a:buClr>
                <a:srgbClr val="FFCC00"/>
              </a:buClr>
              <a:buNone/>
            </a:pPr>
            <a:r>
              <a:rPr lang="en-US" sz="2800" dirty="0" smtClean="0">
                <a:solidFill>
                  <a:srgbClr val="A50021"/>
                </a:solidFill>
                <a:latin typeface="Franklin Gothic Demi" pitchFamily="34" charset="0"/>
              </a:rPr>
              <a:t>2  Testaments</a:t>
            </a:r>
          </a:p>
          <a:p>
            <a:pPr algn="ctr">
              <a:buClr>
                <a:srgbClr val="FFCC00"/>
              </a:buClr>
              <a:buNone/>
            </a:pPr>
            <a:endParaRPr lang="en-US" sz="2400" dirty="0" smtClean="0">
              <a:solidFill>
                <a:srgbClr val="A50021"/>
              </a:solidFill>
              <a:latin typeface="Franklin Gothic Demi" pitchFamily="34" charset="0"/>
            </a:endParaRPr>
          </a:p>
          <a:p>
            <a:pPr algn="ctr">
              <a:buClr>
                <a:srgbClr val="FFCC00"/>
              </a:buClr>
              <a:buNone/>
            </a:pPr>
            <a:r>
              <a:rPr lang="en-US" sz="2800" dirty="0" smtClean="0">
                <a:solidFill>
                  <a:srgbClr val="A50021"/>
                </a:solidFill>
                <a:latin typeface="Franklin Gothic Demi" pitchFamily="34" charset="0"/>
              </a:rPr>
              <a:t>66  Books</a:t>
            </a:r>
          </a:p>
          <a:p>
            <a:pPr algn="ctr">
              <a:buClr>
                <a:srgbClr val="FFCC00"/>
              </a:buClr>
              <a:buNone/>
            </a:pPr>
            <a:endParaRPr lang="en-US" sz="2400" dirty="0" smtClean="0">
              <a:solidFill>
                <a:srgbClr val="A50021"/>
              </a:solidFill>
              <a:latin typeface="Franklin Gothic Demi" pitchFamily="34" charset="0"/>
            </a:endParaRPr>
          </a:p>
          <a:p>
            <a:pPr algn="ctr">
              <a:buClr>
                <a:srgbClr val="FFCC00"/>
              </a:buClr>
              <a:buNone/>
            </a:pPr>
            <a:r>
              <a:rPr lang="en-US" sz="2800" dirty="0" smtClean="0">
                <a:solidFill>
                  <a:srgbClr val="A50021"/>
                </a:solidFill>
                <a:latin typeface="Franklin Gothic Demi" pitchFamily="34" charset="0"/>
              </a:rPr>
              <a:t>1189  Chapters</a:t>
            </a:r>
          </a:p>
          <a:p>
            <a:pPr algn="ctr">
              <a:buClr>
                <a:srgbClr val="FFCC00"/>
              </a:buClr>
              <a:buNone/>
            </a:pPr>
            <a:endParaRPr lang="en-US" sz="2400" dirty="0" smtClean="0">
              <a:solidFill>
                <a:srgbClr val="A50021"/>
              </a:solidFill>
              <a:latin typeface="Franklin Gothic Demi" pitchFamily="34" charset="0"/>
            </a:endParaRPr>
          </a:p>
          <a:p>
            <a:pPr algn="ctr">
              <a:buClr>
                <a:srgbClr val="FFCC00"/>
              </a:buClr>
              <a:buNone/>
            </a:pPr>
            <a:r>
              <a:rPr lang="en-US" sz="2800" dirty="0" smtClean="0">
                <a:solidFill>
                  <a:srgbClr val="A50021"/>
                </a:solidFill>
                <a:latin typeface="Franklin Gothic Demi" pitchFamily="34" charset="0"/>
              </a:rPr>
              <a:t>31,101  Verses</a:t>
            </a:r>
          </a:p>
          <a:p>
            <a:pPr algn="ctr">
              <a:buClr>
                <a:srgbClr val="FFCC00"/>
              </a:buClr>
              <a:buNone/>
            </a:pPr>
            <a:endParaRPr lang="en-US" sz="2400" dirty="0" smtClean="0">
              <a:solidFill>
                <a:srgbClr val="A50021"/>
              </a:solidFill>
              <a:latin typeface="Franklin Gothic Demi" pitchFamily="34" charset="0"/>
            </a:endParaRPr>
          </a:p>
          <a:p>
            <a:pPr algn="ctr">
              <a:buClr>
                <a:srgbClr val="FFCC00"/>
              </a:buClr>
              <a:buNone/>
            </a:pPr>
            <a:r>
              <a:rPr lang="en-US" sz="2800" dirty="0" smtClean="0">
                <a:solidFill>
                  <a:srgbClr val="A50021"/>
                </a:solidFill>
                <a:latin typeface="Franklin Gothic Demi" pitchFamily="34" charset="0"/>
              </a:rPr>
              <a:t>12,143  Words</a:t>
            </a:r>
          </a:p>
          <a:p>
            <a:pPr algn="ctr">
              <a:buClr>
                <a:srgbClr val="FFCC00"/>
              </a:buClr>
              <a:buNone/>
            </a:pPr>
            <a:endParaRPr lang="en-US" sz="2400" dirty="0" smtClean="0">
              <a:solidFill>
                <a:srgbClr val="A50021"/>
              </a:solidFill>
              <a:latin typeface="Franklin Gothic Demi" pitchFamily="34" charset="0"/>
            </a:endParaRPr>
          </a:p>
          <a:p>
            <a:pPr algn="ctr">
              <a:buClr>
                <a:srgbClr val="FFCC00"/>
              </a:buClr>
              <a:buNone/>
            </a:pPr>
            <a:r>
              <a:rPr lang="en-US" sz="2800" dirty="0" smtClean="0">
                <a:solidFill>
                  <a:srgbClr val="A50021"/>
                </a:solidFill>
                <a:latin typeface="Franklin Gothic Demi" pitchFamily="34" charset="0"/>
              </a:rPr>
              <a:t>783,137  Word Occurrences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3" name="Left Arrow 2"/>
          <p:cNvSpPr/>
          <p:nvPr/>
        </p:nvSpPr>
        <p:spPr>
          <a:xfrm>
            <a:off x="914400" y="0"/>
            <a:ext cx="4572000" cy="128016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“Wine” occurs 212 times in the AV; Gen 9:21 is the first.</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1676400" y="3581400"/>
            <a:ext cx="5813130" cy="707886"/>
          </a:xfrm>
          <a:prstGeom prst="rect">
            <a:avLst/>
          </a:prstGeom>
          <a:solidFill>
            <a:srgbClr val="FF0000"/>
          </a:solidFill>
        </p:spPr>
        <p:txBody>
          <a:bodyPr wrap="none" rtlCol="0">
            <a:spAutoFit/>
          </a:bodyPr>
          <a:lstStyle/>
          <a:p>
            <a:r>
              <a:rPr lang="en-US" sz="2000" dirty="0" smtClean="0">
                <a:latin typeface="Arial Black" pitchFamily="34" charset="0"/>
              </a:rPr>
              <a:t>Double clicking on any “wine” verse will</a:t>
            </a:r>
          </a:p>
          <a:p>
            <a:r>
              <a:rPr lang="en-US" sz="2000" dirty="0" smtClean="0">
                <a:latin typeface="Arial Black" pitchFamily="34" charset="0"/>
              </a:rPr>
              <a:t>put the context in the Passage window.</a:t>
            </a:r>
          </a:p>
        </p:txBody>
      </p:sp>
      <p:sp>
        <p:nvSpPr>
          <p:cNvPr id="4" name="Right Arrow 3"/>
          <p:cNvSpPr/>
          <p:nvPr/>
        </p:nvSpPr>
        <p:spPr>
          <a:xfrm rot="20446227">
            <a:off x="2033006" y="1702964"/>
            <a:ext cx="2126528" cy="674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Genesis 9:21</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2514600" y="3581400"/>
            <a:ext cx="5044843" cy="707886"/>
          </a:xfrm>
          <a:prstGeom prst="rect">
            <a:avLst/>
          </a:prstGeom>
          <a:solidFill>
            <a:srgbClr val="FF0000"/>
          </a:solidFill>
        </p:spPr>
        <p:txBody>
          <a:bodyPr wrap="none" rtlCol="0">
            <a:spAutoFit/>
          </a:bodyPr>
          <a:lstStyle/>
          <a:p>
            <a:r>
              <a:rPr lang="en-US" sz="2000" dirty="0" smtClean="0">
                <a:latin typeface="Arial Black" pitchFamily="34" charset="0"/>
              </a:rPr>
              <a:t>Pausing your cursor over “wine” or</a:t>
            </a:r>
          </a:p>
          <a:p>
            <a:r>
              <a:rPr lang="en-US" sz="2000" dirty="0" smtClean="0">
                <a:latin typeface="Arial Black" pitchFamily="34" charset="0"/>
              </a:rPr>
              <a:t>any other word shows dictionaries</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15005" t="15914" r="74329" b="69864"/>
          <a:stretch>
            <a:fillRect/>
          </a:stretch>
        </p:blipFill>
        <p:spPr bwMode="auto">
          <a:xfrm>
            <a:off x="2057400" y="914400"/>
            <a:ext cx="4876800" cy="2438400"/>
          </a:xfrm>
          <a:prstGeom prst="rect">
            <a:avLst/>
          </a:prstGeom>
          <a:noFill/>
          <a:ln w="9525">
            <a:noFill/>
            <a:miter lim="800000"/>
            <a:headEnd/>
            <a:tailEnd/>
          </a:ln>
        </p:spPr>
      </p:pic>
      <p:sp>
        <p:nvSpPr>
          <p:cNvPr id="4" name="TextBox 3"/>
          <p:cNvSpPr txBox="1"/>
          <p:nvPr/>
        </p:nvSpPr>
        <p:spPr>
          <a:xfrm>
            <a:off x="1524000" y="4876800"/>
            <a:ext cx="6304098" cy="707886"/>
          </a:xfrm>
          <a:prstGeom prst="rect">
            <a:avLst/>
          </a:prstGeom>
          <a:solidFill>
            <a:srgbClr val="FF0000"/>
          </a:solidFill>
        </p:spPr>
        <p:txBody>
          <a:bodyPr wrap="none" rtlCol="0">
            <a:spAutoFit/>
          </a:bodyPr>
          <a:lstStyle/>
          <a:p>
            <a:r>
              <a:rPr lang="en-US" sz="2000" dirty="0" smtClean="0">
                <a:latin typeface="Arial Black" pitchFamily="34" charset="0"/>
              </a:rPr>
              <a:t>If a specific dictionary was your default, its</a:t>
            </a:r>
          </a:p>
          <a:p>
            <a:r>
              <a:rPr lang="en-US" sz="2000" dirty="0" smtClean="0">
                <a:latin typeface="Arial Black" pitchFamily="34" charset="0"/>
              </a:rPr>
              <a:t>entry for “wine” would immediately appear.</a:t>
            </a:r>
            <a:endParaRPr lang="en-US" sz="2000" dirty="0">
              <a:latin typeface="Arial Black" pitchFamily="34" charset="0"/>
            </a:endParaRPr>
          </a:p>
        </p:txBody>
      </p:sp>
      <p:sp>
        <p:nvSpPr>
          <p:cNvPr id="5" name="TextBox 4"/>
          <p:cNvSpPr txBox="1"/>
          <p:nvPr/>
        </p:nvSpPr>
        <p:spPr>
          <a:xfrm>
            <a:off x="1764496" y="3733800"/>
            <a:ext cx="5432128" cy="707886"/>
          </a:xfrm>
          <a:prstGeom prst="rect">
            <a:avLst/>
          </a:prstGeom>
          <a:solidFill>
            <a:srgbClr val="FF0000"/>
          </a:solidFill>
        </p:spPr>
        <p:txBody>
          <a:bodyPr wrap="none" rtlCol="0">
            <a:spAutoFit/>
          </a:bodyPr>
          <a:lstStyle/>
          <a:p>
            <a:pPr algn="ctr"/>
            <a:r>
              <a:rPr lang="en-US" sz="2000" dirty="0" smtClean="0">
                <a:latin typeface="Arial Black" pitchFamily="34" charset="0"/>
              </a:rPr>
              <a:t>Double clicking any dictionary shown</a:t>
            </a:r>
          </a:p>
          <a:p>
            <a:pPr algn="ctr"/>
            <a:r>
              <a:rPr lang="en-US" sz="2000" dirty="0" smtClean="0">
                <a:latin typeface="Arial Black" pitchFamily="34" charset="0"/>
              </a:rPr>
              <a:t>will show its entry for “wine.”</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250" t="2667" r="50250" b="4000"/>
          <a:stretch>
            <a:fillRect/>
          </a:stretch>
        </p:blipFill>
        <p:spPr bwMode="auto">
          <a:xfrm>
            <a:off x="45720" y="228612"/>
            <a:ext cx="9052560" cy="6400777"/>
          </a:xfrm>
          <a:prstGeom prst="rect">
            <a:avLst/>
          </a:prstGeom>
          <a:noFill/>
          <a:ln w="9525">
            <a:noFill/>
            <a:miter lim="800000"/>
            <a:headEnd/>
            <a:tailEnd/>
          </a:ln>
        </p:spPr>
      </p:pic>
      <p:sp>
        <p:nvSpPr>
          <p:cNvPr id="3" name="TextBox 2"/>
          <p:cNvSpPr txBox="1"/>
          <p:nvPr/>
        </p:nvSpPr>
        <p:spPr>
          <a:xfrm>
            <a:off x="4876800" y="1143000"/>
            <a:ext cx="4032066" cy="1323439"/>
          </a:xfrm>
          <a:prstGeom prst="rect">
            <a:avLst/>
          </a:prstGeom>
          <a:solidFill>
            <a:srgbClr val="FF0000"/>
          </a:solidFill>
        </p:spPr>
        <p:txBody>
          <a:bodyPr wrap="none" rtlCol="0">
            <a:spAutoFit/>
          </a:bodyPr>
          <a:lstStyle/>
          <a:p>
            <a:r>
              <a:rPr lang="en-US" sz="2000" dirty="0" smtClean="0">
                <a:latin typeface="Arial Black" pitchFamily="34" charset="0"/>
              </a:rPr>
              <a:t>Here is the entry for “wine”</a:t>
            </a:r>
          </a:p>
          <a:p>
            <a:r>
              <a:rPr lang="en-US" sz="2000" dirty="0" smtClean="0">
                <a:latin typeface="Arial Black" pitchFamily="34" charset="0"/>
              </a:rPr>
              <a:t>in Smith’s Bible Dictionary</a:t>
            </a:r>
          </a:p>
          <a:p>
            <a:r>
              <a:rPr lang="en-US" sz="2000" dirty="0" smtClean="0">
                <a:latin typeface="Arial Black" pitchFamily="34" charset="0"/>
              </a:rPr>
              <a:t>… with hot links to any</a:t>
            </a:r>
          </a:p>
          <a:p>
            <a:r>
              <a:rPr lang="en-US" sz="2000" dirty="0" smtClean="0">
                <a:latin typeface="Arial Black" pitchFamily="34" charset="0"/>
              </a:rPr>
              <a:t>cross-references used!</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l="14750" t="2667" r="67250" b="48000"/>
          <a:stretch>
            <a:fillRect/>
          </a:stretch>
        </p:blipFill>
        <p:spPr bwMode="auto">
          <a:xfrm>
            <a:off x="1981200" y="685800"/>
            <a:ext cx="5486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5" name="Left Arrow 4"/>
          <p:cNvSpPr/>
          <p:nvPr/>
        </p:nvSpPr>
        <p:spPr>
          <a:xfrm rot="413643">
            <a:off x="590198" y="84772"/>
            <a:ext cx="4023360" cy="11887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the books to go to the library for a book</a:t>
            </a:r>
            <a:endParaRPr lang="en-US" sz="2000" dirty="0">
              <a:solidFill>
                <a:schemeClr val="tx1"/>
              </a:solidFill>
              <a:latin typeface="Arial Black" pitchFamily="34" charset="0"/>
            </a:endParaRPr>
          </a:p>
        </p:txBody>
      </p:sp>
      <p:sp>
        <p:nvSpPr>
          <p:cNvPr id="8" name="Left Arrow 7"/>
          <p:cNvSpPr/>
          <p:nvPr/>
        </p:nvSpPr>
        <p:spPr>
          <a:xfrm rot="20292956">
            <a:off x="497560" y="2426041"/>
            <a:ext cx="4572000" cy="10972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The book you select</a:t>
            </a:r>
          </a:p>
          <a:p>
            <a:pPr algn="ctr"/>
            <a:r>
              <a:rPr lang="en-US" sz="2000" dirty="0" smtClean="0">
                <a:solidFill>
                  <a:schemeClr val="tx1"/>
                </a:solidFill>
                <a:latin typeface="Arial Black" pitchFamily="34" charset="0"/>
              </a:rPr>
              <a:t>will appear in a new window.</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91" t="2667" r="50250" b="3333"/>
          <a:stretch>
            <a:fillRect/>
          </a:stretch>
        </p:blipFill>
        <p:spPr bwMode="auto">
          <a:xfrm>
            <a:off x="-3810" y="205740"/>
            <a:ext cx="9151620" cy="6446520"/>
          </a:xfrm>
          <a:prstGeom prst="rect">
            <a:avLst/>
          </a:prstGeom>
          <a:noFill/>
          <a:ln w="9525">
            <a:noFill/>
            <a:miter lim="800000"/>
            <a:headEnd/>
            <a:tailEnd/>
          </a:ln>
        </p:spPr>
      </p:pic>
      <p:sp>
        <p:nvSpPr>
          <p:cNvPr id="3" name="Left Arrow 2"/>
          <p:cNvSpPr/>
          <p:nvPr/>
        </p:nvSpPr>
        <p:spPr>
          <a:xfrm rot="528408">
            <a:off x="600681" y="148587"/>
            <a:ext cx="4023360" cy="11887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the books to go to the library for a book</a:t>
            </a:r>
            <a:endParaRPr lang="en-US" sz="2000" dirty="0">
              <a:solidFill>
                <a:schemeClr val="tx1"/>
              </a:solidFill>
              <a:latin typeface="Arial Black" pitchFamily="34" charset="0"/>
            </a:endParaRPr>
          </a:p>
        </p:txBody>
      </p:sp>
      <p:sp>
        <p:nvSpPr>
          <p:cNvPr id="4" name="TextBox 3"/>
          <p:cNvSpPr txBox="1"/>
          <p:nvPr/>
        </p:nvSpPr>
        <p:spPr>
          <a:xfrm>
            <a:off x="2133600" y="4800600"/>
            <a:ext cx="5128712" cy="707886"/>
          </a:xfrm>
          <a:prstGeom prst="rect">
            <a:avLst/>
          </a:prstGeom>
          <a:solidFill>
            <a:srgbClr val="FF0000"/>
          </a:solidFill>
        </p:spPr>
        <p:txBody>
          <a:bodyPr wrap="none" rtlCol="0">
            <a:spAutoFit/>
          </a:bodyPr>
          <a:lstStyle/>
          <a:p>
            <a:pPr algn="ctr"/>
            <a:r>
              <a:rPr lang="en-US" sz="2000" dirty="0" smtClean="0">
                <a:latin typeface="Arial Black" pitchFamily="34" charset="0"/>
              </a:rPr>
              <a:t>A dialog box will appear with all</a:t>
            </a:r>
          </a:p>
          <a:p>
            <a:pPr algn="ctr"/>
            <a:r>
              <a:rPr lang="en-US" sz="2000" dirty="0" smtClean="0">
                <a:latin typeface="Arial Black" pitchFamily="34" charset="0"/>
              </a:rPr>
              <a:t>the books in your extensive library</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t="2667" r="50000" b="3333"/>
          <a:stretch>
            <a:fillRect/>
          </a:stretch>
        </p:blipFill>
        <p:spPr bwMode="auto">
          <a:xfrm>
            <a:off x="0" y="228600"/>
            <a:ext cx="9144000" cy="6446520"/>
          </a:xfrm>
          <a:prstGeom prst="rect">
            <a:avLst/>
          </a:prstGeom>
          <a:noFill/>
          <a:ln w="9525">
            <a:noFill/>
            <a:miter lim="800000"/>
            <a:headEnd/>
            <a:tailEnd/>
          </a:ln>
        </p:spPr>
      </p:pic>
      <p:sp>
        <p:nvSpPr>
          <p:cNvPr id="5" name="Left Arrow 4"/>
          <p:cNvSpPr/>
          <p:nvPr/>
        </p:nvSpPr>
        <p:spPr>
          <a:xfrm>
            <a:off x="4800600" y="2057400"/>
            <a:ext cx="3291840" cy="11887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We want John Gill’s “Body of Divinity”</a:t>
            </a:r>
            <a:endParaRPr lang="en-US" sz="2000" dirty="0">
              <a:solidFill>
                <a:schemeClr val="tx1"/>
              </a:solidFill>
              <a:latin typeface="Arial Black" pitchFamily="34" charset="0"/>
            </a:endParaRPr>
          </a:p>
        </p:txBody>
      </p:sp>
      <p:sp>
        <p:nvSpPr>
          <p:cNvPr id="6" name="Right Arrow 5"/>
          <p:cNvSpPr/>
          <p:nvPr/>
        </p:nvSpPr>
        <p:spPr>
          <a:xfrm>
            <a:off x="1447800" y="1828800"/>
            <a:ext cx="1463040" cy="54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Theology</a:t>
            </a:r>
            <a:endParaRPr lang="en-US" sz="1600" dirty="0">
              <a:solidFill>
                <a:schemeClr val="tx1"/>
              </a:solidFill>
              <a:latin typeface="Arial Black" pitchFamily="34" charset="0"/>
            </a:endParaRPr>
          </a:p>
        </p:txBody>
      </p:sp>
      <p:sp>
        <p:nvSpPr>
          <p:cNvPr id="7" name="Right Arrow 6"/>
          <p:cNvSpPr/>
          <p:nvPr/>
        </p:nvSpPr>
        <p:spPr>
          <a:xfrm>
            <a:off x="1447800" y="2286000"/>
            <a:ext cx="1463040" cy="54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Divinity</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2667" r="50250" b="3333"/>
          <a:stretch>
            <a:fillRect/>
          </a:stretch>
        </p:blipFill>
        <p:spPr bwMode="auto">
          <a:xfrm>
            <a:off x="0" y="304800"/>
            <a:ext cx="9098280" cy="6446520"/>
          </a:xfrm>
          <a:prstGeom prst="rect">
            <a:avLst/>
          </a:prstGeom>
          <a:noFill/>
          <a:ln w="9525">
            <a:noFill/>
            <a:miter lim="800000"/>
            <a:headEnd/>
            <a:tailEnd/>
          </a:ln>
        </p:spPr>
      </p:pic>
      <p:sp>
        <p:nvSpPr>
          <p:cNvPr id="3" name="TextBox 2"/>
          <p:cNvSpPr txBox="1"/>
          <p:nvPr/>
        </p:nvSpPr>
        <p:spPr>
          <a:xfrm>
            <a:off x="2140809" y="4800600"/>
            <a:ext cx="5114284" cy="707886"/>
          </a:xfrm>
          <a:prstGeom prst="rect">
            <a:avLst/>
          </a:prstGeom>
          <a:solidFill>
            <a:srgbClr val="FF0000"/>
          </a:solidFill>
        </p:spPr>
        <p:txBody>
          <a:bodyPr wrap="none" rtlCol="0">
            <a:spAutoFit/>
          </a:bodyPr>
          <a:lstStyle/>
          <a:p>
            <a:pPr algn="ctr"/>
            <a:r>
              <a:rPr lang="en-US" sz="2000" dirty="0" smtClean="0">
                <a:latin typeface="Arial Black" pitchFamily="34" charset="0"/>
              </a:rPr>
              <a:t>A dialog box will appear with John</a:t>
            </a:r>
          </a:p>
          <a:p>
            <a:pPr algn="ctr"/>
            <a:r>
              <a:rPr lang="en-US" sz="2000" dirty="0" smtClean="0">
                <a:latin typeface="Arial Black" pitchFamily="34" charset="0"/>
              </a:rPr>
              <a:t>Gill’s massive “Body of Divinity”</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WORDS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marL="0" indent="0" algn="just">
              <a:buClr>
                <a:srgbClr val="FFCC00"/>
              </a:buClr>
              <a:buNone/>
            </a:pPr>
            <a:r>
              <a:rPr lang="en-US" sz="2800" dirty="0" smtClean="0">
                <a:solidFill>
                  <a:srgbClr val="A50021"/>
                </a:solidFill>
                <a:latin typeface="Franklin Gothic Demi" pitchFamily="34" charset="0"/>
              </a:rPr>
              <a:t>“Which things also we speak, not in the words which man’s wisdom teacheth, but which the Holy Ghost teacheth; comparing spiritual things with spiritual.”</a:t>
            </a:r>
          </a:p>
          <a:p>
            <a:pPr marL="0" indent="0" algn="ctr">
              <a:buClr>
                <a:srgbClr val="FFCC00"/>
              </a:buClr>
              <a:buNone/>
            </a:pPr>
            <a:r>
              <a:rPr lang="en-US" sz="2800" dirty="0" smtClean="0">
                <a:solidFill>
                  <a:srgbClr val="A50021"/>
                </a:solidFill>
                <a:latin typeface="Franklin Gothic Demi" pitchFamily="34" charset="0"/>
              </a:rPr>
              <a:t>I Corinthians 2:13</a:t>
            </a:r>
          </a:p>
          <a:p>
            <a:pPr marL="0" indent="0" algn="ctr">
              <a:buClr>
                <a:srgbClr val="FFCC00"/>
              </a:buClr>
              <a:buNone/>
            </a:pPr>
            <a:endParaRPr lang="en-US" sz="2000" dirty="0" smtClean="0">
              <a:solidFill>
                <a:srgbClr val="A50021"/>
              </a:solidFill>
              <a:latin typeface="Franklin Gothic Demi" pitchFamily="34" charset="0"/>
            </a:endParaRPr>
          </a:p>
          <a:p>
            <a:pPr marL="0" indent="0" algn="just">
              <a:buClr>
                <a:srgbClr val="FFCC00"/>
              </a:buClr>
              <a:buNone/>
            </a:pPr>
            <a:r>
              <a:rPr lang="en-US" sz="2800" dirty="0" smtClean="0">
                <a:solidFill>
                  <a:srgbClr val="A50021"/>
                </a:solidFill>
                <a:latin typeface="Franklin Gothic Demi" pitchFamily="34" charset="0"/>
              </a:rPr>
              <a:t>“And Jesus answered him, saying, It is written, That man shall not live by bread alone, but by every word of God.”</a:t>
            </a:r>
          </a:p>
          <a:p>
            <a:pPr marL="0" indent="0" algn="ctr">
              <a:buClr>
                <a:srgbClr val="FFCC00"/>
              </a:buClr>
              <a:buNone/>
            </a:pPr>
            <a:r>
              <a:rPr lang="en-US" sz="2800" dirty="0" smtClean="0">
                <a:solidFill>
                  <a:srgbClr val="A50021"/>
                </a:solidFill>
                <a:latin typeface="Franklin Gothic Demi" pitchFamily="34" charset="0"/>
              </a:rPr>
              <a:t>Luke 4:4</a:t>
            </a: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50" t="2667" r="50250" b="3333"/>
          <a:stretch>
            <a:fillRect/>
          </a:stretch>
        </p:blipFill>
        <p:spPr bwMode="auto">
          <a:xfrm>
            <a:off x="45720" y="205740"/>
            <a:ext cx="9052560" cy="6446520"/>
          </a:xfrm>
          <a:prstGeom prst="rect">
            <a:avLst/>
          </a:prstGeom>
          <a:noFill/>
          <a:ln w="9525">
            <a:noFill/>
            <a:miter lim="800000"/>
            <a:headEnd/>
            <a:tailEnd/>
          </a:ln>
        </p:spPr>
      </p:pic>
      <p:sp>
        <p:nvSpPr>
          <p:cNvPr id="3" name="TextBox 2"/>
          <p:cNvSpPr txBox="1"/>
          <p:nvPr/>
        </p:nvSpPr>
        <p:spPr>
          <a:xfrm>
            <a:off x="1066800" y="3048000"/>
            <a:ext cx="6967227" cy="400110"/>
          </a:xfrm>
          <a:prstGeom prst="rect">
            <a:avLst/>
          </a:prstGeom>
          <a:solidFill>
            <a:srgbClr val="FF0000"/>
          </a:solidFill>
        </p:spPr>
        <p:txBody>
          <a:bodyPr wrap="none" rtlCol="0">
            <a:spAutoFit/>
          </a:bodyPr>
          <a:lstStyle/>
          <a:p>
            <a:pPr algn="ctr"/>
            <a:r>
              <a:rPr lang="en-US" sz="2000" dirty="0" smtClean="0">
                <a:latin typeface="Arial Black" pitchFamily="34" charset="0"/>
              </a:rPr>
              <a:t>Here is his work on the “Intercession of Christ”</a:t>
            </a:r>
            <a:endParaRPr lang="en-US" sz="2000" dirty="0">
              <a:latin typeface="Arial Black" pitchFamily="34" charset="0"/>
            </a:endParaRPr>
          </a:p>
        </p:txBody>
      </p:sp>
      <p:sp>
        <p:nvSpPr>
          <p:cNvPr id="5" name="Right Arrow 4"/>
          <p:cNvSpPr/>
          <p:nvPr/>
        </p:nvSpPr>
        <p:spPr>
          <a:xfrm rot="19651347">
            <a:off x="4128936" y="4578851"/>
            <a:ext cx="2926080" cy="11887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Black" pitchFamily="34" charset="0"/>
              </a:rPr>
              <a:t>The cross-references are hot links!</a:t>
            </a:r>
            <a:endParaRPr lang="en-US" sz="16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250" t="2667" r="50000" b="3333"/>
          <a:stretch>
            <a:fillRect/>
          </a:stretch>
        </p:blipFill>
        <p:spPr bwMode="auto">
          <a:xfrm>
            <a:off x="22860" y="205740"/>
            <a:ext cx="9098280" cy="6446520"/>
          </a:xfrm>
          <a:prstGeom prst="rect">
            <a:avLst/>
          </a:prstGeom>
          <a:noFill/>
          <a:ln w="9525">
            <a:noFill/>
            <a:miter lim="800000"/>
            <a:headEnd/>
            <a:tailEnd/>
          </a:ln>
        </p:spPr>
      </p:pic>
      <p:sp>
        <p:nvSpPr>
          <p:cNvPr id="3" name="Left Arrow 2"/>
          <p:cNvSpPr/>
          <p:nvPr/>
        </p:nvSpPr>
        <p:spPr>
          <a:xfrm>
            <a:off x="685800" y="0"/>
            <a:ext cx="438912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Click on the globe for maps!</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15750" t="24667" r="65708" b="37000"/>
          <a:stretch>
            <a:fillRect/>
          </a:stretch>
        </p:blipFill>
        <p:spPr bwMode="auto">
          <a:xfrm>
            <a:off x="1143000" y="914400"/>
            <a:ext cx="6781800" cy="5257816"/>
          </a:xfrm>
          <a:prstGeom prst="rect">
            <a:avLst/>
          </a:prstGeom>
          <a:noFill/>
          <a:ln w="9525">
            <a:noFill/>
            <a:miter lim="800000"/>
            <a:headEnd/>
            <a:tailEnd/>
          </a:ln>
        </p:spPr>
      </p:pic>
      <p:sp>
        <p:nvSpPr>
          <p:cNvPr id="4" name="Left Arrow 3"/>
          <p:cNvSpPr/>
          <p:nvPr/>
        </p:nvSpPr>
        <p:spPr>
          <a:xfrm>
            <a:off x="4800600" y="3962400"/>
            <a:ext cx="4023360" cy="7315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Arial Black" pitchFamily="34" charset="0"/>
              </a:rPr>
              <a:t>We want David’s kingdom</a:t>
            </a:r>
            <a:endParaRPr lang="en-US" sz="2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52864" y="-295751"/>
            <a:ext cx="9249728" cy="74495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50" t="445" r="50250" b="3333"/>
          <a:stretch>
            <a:fillRect/>
          </a:stretch>
        </p:blipFill>
        <p:spPr bwMode="auto">
          <a:xfrm>
            <a:off x="45720" y="152400"/>
            <a:ext cx="9052560" cy="6598920"/>
          </a:xfrm>
          <a:prstGeom prst="rect">
            <a:avLst/>
          </a:prstGeom>
          <a:noFill/>
          <a:ln w="9525">
            <a:noFill/>
            <a:miter lim="800000"/>
            <a:headEnd/>
            <a:tailEnd/>
          </a:ln>
        </p:spPr>
      </p:pic>
      <p:sp>
        <p:nvSpPr>
          <p:cNvPr id="6" name="TextBox 5"/>
          <p:cNvSpPr txBox="1"/>
          <p:nvPr/>
        </p:nvSpPr>
        <p:spPr>
          <a:xfrm>
            <a:off x="2514600" y="3581400"/>
            <a:ext cx="4467441" cy="707886"/>
          </a:xfrm>
          <a:prstGeom prst="rect">
            <a:avLst/>
          </a:prstGeom>
          <a:solidFill>
            <a:srgbClr val="FF0000"/>
          </a:solidFill>
        </p:spPr>
        <p:txBody>
          <a:bodyPr wrap="none" rtlCol="0">
            <a:spAutoFit/>
          </a:bodyPr>
          <a:lstStyle/>
          <a:p>
            <a:r>
              <a:rPr lang="en-US" sz="2000" dirty="0" smtClean="0">
                <a:latin typeface="Arial Black" pitchFamily="34" charset="0"/>
              </a:rPr>
              <a:t>These pages are synchronized</a:t>
            </a:r>
          </a:p>
          <a:p>
            <a:r>
              <a:rPr lang="en-US" sz="2000" dirty="0" smtClean="0">
                <a:latin typeface="Arial Black" pitchFamily="34" charset="0"/>
              </a:rPr>
              <a:t>to optimize your Bible study.</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2133600" y="3124200"/>
            <a:ext cx="4809458" cy="1631216"/>
          </a:xfrm>
          <a:prstGeom prst="rect">
            <a:avLst/>
          </a:prstGeom>
          <a:solidFill>
            <a:srgbClr val="FF0000"/>
          </a:solidFill>
        </p:spPr>
        <p:txBody>
          <a:bodyPr wrap="none" rtlCol="0">
            <a:spAutoFit/>
          </a:bodyPr>
          <a:lstStyle/>
          <a:p>
            <a:r>
              <a:rPr lang="en-US" sz="2000" dirty="0" smtClean="0">
                <a:latin typeface="Arial Black" pitchFamily="34" charset="0"/>
              </a:rPr>
              <a:t>When you select a passage, as</a:t>
            </a:r>
          </a:p>
          <a:p>
            <a:r>
              <a:rPr lang="en-US" sz="2000" dirty="0" smtClean="0">
                <a:latin typeface="Arial Black" pitchFamily="34" charset="0"/>
              </a:rPr>
              <a:t>Rom 5:12 in the upper right, the</a:t>
            </a:r>
          </a:p>
          <a:p>
            <a:r>
              <a:rPr lang="en-US" sz="2000" dirty="0" smtClean="0">
                <a:latin typeface="Arial Black" pitchFamily="34" charset="0"/>
              </a:rPr>
              <a:t>bottom window has the Treasury</a:t>
            </a:r>
          </a:p>
          <a:p>
            <a:r>
              <a:rPr lang="en-US" sz="2000" dirty="0" smtClean="0">
                <a:latin typeface="Arial Black" pitchFamily="34" charset="0"/>
              </a:rPr>
              <a:t>References, and the verses are</a:t>
            </a:r>
          </a:p>
          <a:p>
            <a:r>
              <a:rPr lang="en-US" sz="2000" dirty="0" smtClean="0">
                <a:latin typeface="Arial Black" pitchFamily="34" charset="0"/>
              </a:rPr>
              <a:t>in the upper left window. Wow!</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2133600" y="3124200"/>
            <a:ext cx="4571764" cy="1015663"/>
          </a:xfrm>
          <a:prstGeom prst="rect">
            <a:avLst/>
          </a:prstGeom>
          <a:solidFill>
            <a:srgbClr val="FF0000"/>
          </a:solidFill>
        </p:spPr>
        <p:txBody>
          <a:bodyPr wrap="none" rtlCol="0">
            <a:spAutoFit/>
          </a:bodyPr>
          <a:lstStyle/>
          <a:p>
            <a:r>
              <a:rPr lang="en-US" sz="2000" dirty="0" smtClean="0">
                <a:latin typeface="Arial Black" pitchFamily="34" charset="0"/>
              </a:rPr>
              <a:t>As fast as you can click on</a:t>
            </a:r>
          </a:p>
          <a:p>
            <a:r>
              <a:rPr lang="en-US" sz="2000" dirty="0" smtClean="0">
                <a:latin typeface="Arial Black" pitchFamily="34" charset="0"/>
              </a:rPr>
              <a:t>the Bible icon and enter a new</a:t>
            </a:r>
          </a:p>
          <a:p>
            <a:r>
              <a:rPr lang="en-US" sz="2000" dirty="0" smtClean="0">
                <a:latin typeface="Arial Black" pitchFamily="34" charset="0"/>
              </a:rPr>
              <a:t>reference, all windows change!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2133600" y="3124200"/>
            <a:ext cx="4912563" cy="1323439"/>
          </a:xfrm>
          <a:prstGeom prst="rect">
            <a:avLst/>
          </a:prstGeom>
          <a:solidFill>
            <a:srgbClr val="FF0000"/>
          </a:solidFill>
        </p:spPr>
        <p:txBody>
          <a:bodyPr wrap="none" rtlCol="0">
            <a:spAutoFit/>
          </a:bodyPr>
          <a:lstStyle/>
          <a:p>
            <a:r>
              <a:rPr lang="en-US" sz="2000" dirty="0" smtClean="0">
                <a:latin typeface="Arial Black" pitchFamily="34" charset="0"/>
              </a:rPr>
              <a:t>If you like a cross-reference in</a:t>
            </a:r>
          </a:p>
          <a:p>
            <a:r>
              <a:rPr lang="en-US" sz="2000" dirty="0" smtClean="0">
                <a:latin typeface="Arial Black" pitchFamily="34" charset="0"/>
              </a:rPr>
              <a:t>the upper left window, a double</a:t>
            </a:r>
          </a:p>
          <a:p>
            <a:r>
              <a:rPr lang="en-US" sz="2000" dirty="0" smtClean="0">
                <a:latin typeface="Arial Black" pitchFamily="34" charset="0"/>
              </a:rPr>
              <a:t>click will cause all the windows</a:t>
            </a:r>
          </a:p>
          <a:p>
            <a:r>
              <a:rPr lang="en-US" sz="2000" dirty="0" smtClean="0">
                <a:latin typeface="Arial Black" pitchFamily="34" charset="0"/>
              </a:rPr>
              <a:t>to synchronize to your new verse!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A Few Tricks</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752600"/>
            <a:ext cx="8534400" cy="4572000"/>
          </a:xfrm>
        </p:spPr>
        <p:txBody>
          <a:bodyPr>
            <a:normAutofit/>
          </a:bodyPr>
          <a:lstStyle/>
          <a:p>
            <a:pPr marL="514350" indent="-514350" algn="just">
              <a:buClr>
                <a:srgbClr val="A50021"/>
              </a:buClr>
              <a:buFont typeface="+mj-lt"/>
              <a:buAutoNum type="arabicPeriod"/>
            </a:pPr>
            <a:r>
              <a:rPr lang="en-US" sz="2800" dirty="0" smtClean="0">
                <a:solidFill>
                  <a:srgbClr val="A50021"/>
                </a:solidFill>
                <a:latin typeface="Franklin Gothic Demi" pitchFamily="34" charset="0"/>
              </a:rPr>
              <a:t>“Escape” will take you to the previous display of the entire desktop.</a:t>
            </a: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Something look quirky or confused? Close the program and open it right back up. All will be well.</a:t>
            </a: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Are you confused? Call a friend from this meeting.</a:t>
            </a: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r>
              <a:rPr lang="en-US" sz="2800" dirty="0" smtClean="0">
                <a:solidFill>
                  <a:srgbClr val="A50021"/>
                </a:solidFill>
                <a:latin typeface="Franklin Gothic Demi" pitchFamily="34" charset="0"/>
              </a:rPr>
              <a:t>Use their FAQ … </a:t>
            </a:r>
            <a:r>
              <a:rPr lang="en-US" sz="2800" dirty="0" smtClean="0">
                <a:solidFill>
                  <a:srgbClr val="A50021"/>
                </a:solidFill>
                <a:latin typeface="Franklin Gothic Demi" pitchFamily="34" charset="0"/>
                <a:hlinkClick r:id="rId2"/>
              </a:rPr>
              <a:t>www.onlinebible.net/faqs.html</a:t>
            </a: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t="2667" r="50250" b="3333"/>
          <a:stretch>
            <a:fillRect/>
          </a:stretch>
        </p:blipFill>
        <p:spPr bwMode="auto">
          <a:xfrm>
            <a:off x="22860" y="205740"/>
            <a:ext cx="9098280" cy="6446520"/>
          </a:xfrm>
          <a:prstGeom prst="rect">
            <a:avLst/>
          </a:prstGeom>
          <a:noFill/>
          <a:ln w="9525">
            <a:noFill/>
            <a:miter lim="800000"/>
            <a:headEnd/>
            <a:tailEnd/>
          </a:ln>
        </p:spPr>
      </p:pic>
      <p:sp>
        <p:nvSpPr>
          <p:cNvPr id="3" name="TextBox 2"/>
          <p:cNvSpPr txBox="1"/>
          <p:nvPr/>
        </p:nvSpPr>
        <p:spPr>
          <a:xfrm>
            <a:off x="1988537" y="3124200"/>
            <a:ext cx="5166927" cy="707886"/>
          </a:xfrm>
          <a:prstGeom prst="rect">
            <a:avLst/>
          </a:prstGeom>
          <a:solidFill>
            <a:srgbClr val="FF0000"/>
          </a:solidFill>
        </p:spPr>
        <p:txBody>
          <a:bodyPr wrap="none" rtlCol="0">
            <a:spAutoFit/>
          </a:bodyPr>
          <a:lstStyle/>
          <a:p>
            <a:pPr algn="ctr"/>
            <a:r>
              <a:rPr lang="en-US" sz="2000" dirty="0" smtClean="0">
                <a:latin typeface="Arial Black" pitchFamily="34" charset="0"/>
              </a:rPr>
              <a:t>Use the small and concise owner’s</a:t>
            </a:r>
          </a:p>
          <a:p>
            <a:pPr algn="ctr"/>
            <a:r>
              <a:rPr lang="en-US" sz="2000" dirty="0" smtClean="0">
                <a:latin typeface="Arial Black" pitchFamily="34" charset="0"/>
              </a:rPr>
              <a:t>manual from inside the DVD case.</a:t>
            </a:r>
          </a:p>
        </p:txBody>
      </p:sp>
      <p:sp>
        <p:nvSpPr>
          <p:cNvPr id="4" name="TextBox 3"/>
          <p:cNvSpPr txBox="1"/>
          <p:nvPr/>
        </p:nvSpPr>
        <p:spPr>
          <a:xfrm>
            <a:off x="2204140" y="1676400"/>
            <a:ext cx="4735720" cy="707886"/>
          </a:xfrm>
          <a:prstGeom prst="rect">
            <a:avLst/>
          </a:prstGeom>
          <a:solidFill>
            <a:srgbClr val="FF0000"/>
          </a:solidFill>
        </p:spPr>
        <p:txBody>
          <a:bodyPr wrap="none" rtlCol="0">
            <a:spAutoFit/>
          </a:bodyPr>
          <a:lstStyle/>
          <a:p>
            <a:r>
              <a:rPr lang="en-US" sz="2000" dirty="0" smtClean="0">
                <a:latin typeface="Arial Black" pitchFamily="34" charset="0"/>
              </a:rPr>
              <a:t>You have been introduced to the</a:t>
            </a:r>
          </a:p>
          <a:p>
            <a:pPr algn="ctr"/>
            <a:r>
              <a:rPr lang="en-US" sz="2000" dirty="0" smtClean="0">
                <a:latin typeface="Arial Black" pitchFamily="34" charset="0"/>
              </a:rPr>
              <a:t>basic tools.</a:t>
            </a:r>
          </a:p>
        </p:txBody>
      </p:sp>
      <p:sp>
        <p:nvSpPr>
          <p:cNvPr id="5" name="TextBox 4"/>
          <p:cNvSpPr txBox="1"/>
          <p:nvPr/>
        </p:nvSpPr>
        <p:spPr>
          <a:xfrm>
            <a:off x="1905000" y="4572000"/>
            <a:ext cx="5539209" cy="1015663"/>
          </a:xfrm>
          <a:prstGeom prst="rect">
            <a:avLst/>
          </a:prstGeom>
          <a:solidFill>
            <a:srgbClr val="FF0000"/>
          </a:solidFill>
        </p:spPr>
        <p:txBody>
          <a:bodyPr wrap="none" rtlCol="0">
            <a:spAutoFit/>
          </a:bodyPr>
          <a:lstStyle/>
          <a:p>
            <a:pPr algn="ctr"/>
            <a:r>
              <a:rPr lang="en-US" sz="2000" dirty="0" smtClean="0">
                <a:latin typeface="Arial Black" pitchFamily="34" charset="0"/>
              </a:rPr>
              <a:t>Will you invest a few hours to learn</a:t>
            </a:r>
          </a:p>
          <a:p>
            <a:pPr algn="ctr"/>
            <a:r>
              <a:rPr lang="en-US" sz="2000" dirty="0" smtClean="0">
                <a:latin typeface="Arial Black" pitchFamily="34" charset="0"/>
              </a:rPr>
              <a:t>this program to leverage ability in</a:t>
            </a:r>
          </a:p>
          <a:p>
            <a:pPr algn="ctr"/>
            <a:r>
              <a:rPr lang="en-US" sz="2000" dirty="0" smtClean="0">
                <a:latin typeface="Arial Black" pitchFamily="34" charset="0"/>
              </a:rPr>
              <a:t>the Bible? Will you teach your family?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838200"/>
          </a:xfrm>
        </p:spPr>
        <p:txBody>
          <a:bodyPr>
            <a:normAutofit/>
          </a:bodyPr>
          <a:lstStyle/>
          <a:p>
            <a:pPr algn="ctr"/>
            <a:r>
              <a:rPr lang="en-US" sz="4800" b="1" dirty="0" smtClean="0">
                <a:solidFill>
                  <a:srgbClr val="FFCC00"/>
                </a:solidFill>
                <a:latin typeface="Franklin Gothic Demi" pitchFamily="34" charset="0"/>
              </a:rPr>
              <a:t>Study WORDS  (1)</a:t>
            </a:r>
            <a:endParaRPr lang="en-US" sz="4800" b="1" dirty="0">
              <a:solidFill>
                <a:srgbClr val="FFCC00"/>
              </a:solidFill>
              <a:latin typeface="Franklin Gothic Demi" pitchFamily="34" charset="0"/>
            </a:endParaRPr>
          </a:p>
        </p:txBody>
      </p:sp>
      <p:sp>
        <p:nvSpPr>
          <p:cNvPr id="2" name="Content Placeholder 1"/>
          <p:cNvSpPr>
            <a:spLocks noGrp="1"/>
          </p:cNvSpPr>
          <p:nvPr>
            <p:ph idx="1"/>
          </p:nvPr>
        </p:nvSpPr>
        <p:spPr>
          <a:xfrm>
            <a:off x="304800" y="1600200"/>
            <a:ext cx="8534400" cy="4724400"/>
          </a:xfrm>
        </p:spPr>
        <p:txBody>
          <a:bodyPr>
            <a:normAutofit/>
          </a:bodyPr>
          <a:lstStyle/>
          <a:p>
            <a:pPr marL="0" indent="0" algn="just">
              <a:buClr>
                <a:srgbClr val="FFCC00"/>
              </a:buClr>
              <a:buNone/>
            </a:pPr>
            <a:r>
              <a:rPr lang="en-US" sz="2800" dirty="0" smtClean="0">
                <a:solidFill>
                  <a:srgbClr val="A50021"/>
                </a:solidFill>
                <a:latin typeface="Franklin Gothic Demi" pitchFamily="34" charset="0"/>
              </a:rPr>
              <a:t>“Which things also we speak, not in </a:t>
            </a:r>
            <a:r>
              <a:rPr lang="en-US" sz="2800" dirty="0" smtClean="0">
                <a:solidFill>
                  <a:srgbClr val="6600FF"/>
                </a:solidFill>
                <a:latin typeface="Franklin Gothic Demi" pitchFamily="34" charset="0"/>
              </a:rPr>
              <a:t>THE WORDS </a:t>
            </a:r>
            <a:r>
              <a:rPr lang="en-US" sz="2800" dirty="0" smtClean="0">
                <a:solidFill>
                  <a:srgbClr val="A50021"/>
                </a:solidFill>
                <a:latin typeface="Franklin Gothic Demi" pitchFamily="34" charset="0"/>
              </a:rPr>
              <a:t>which man’s wisdom teacheth, but which the Holy Ghost teacheth; comparing spiritual things with spiritual.”</a:t>
            </a:r>
          </a:p>
          <a:p>
            <a:pPr marL="0" indent="0" algn="ctr">
              <a:buClr>
                <a:srgbClr val="FFCC00"/>
              </a:buClr>
              <a:buNone/>
            </a:pPr>
            <a:r>
              <a:rPr lang="en-US" sz="2800" dirty="0" smtClean="0">
                <a:solidFill>
                  <a:srgbClr val="A50021"/>
                </a:solidFill>
                <a:latin typeface="Franklin Gothic Demi" pitchFamily="34" charset="0"/>
              </a:rPr>
              <a:t>I Corinthians 2:13</a:t>
            </a:r>
          </a:p>
          <a:p>
            <a:pPr marL="0" indent="0" algn="ctr">
              <a:buClr>
                <a:srgbClr val="FFCC00"/>
              </a:buClr>
              <a:buNone/>
            </a:pPr>
            <a:endParaRPr lang="en-US" sz="2000" dirty="0" smtClean="0">
              <a:solidFill>
                <a:srgbClr val="A50021"/>
              </a:solidFill>
              <a:latin typeface="Franklin Gothic Demi" pitchFamily="34" charset="0"/>
            </a:endParaRPr>
          </a:p>
          <a:p>
            <a:pPr marL="0" indent="0" algn="just">
              <a:buClr>
                <a:srgbClr val="FFCC00"/>
              </a:buClr>
              <a:buNone/>
            </a:pPr>
            <a:r>
              <a:rPr lang="en-US" sz="2800" dirty="0" smtClean="0">
                <a:solidFill>
                  <a:srgbClr val="A50021"/>
                </a:solidFill>
                <a:latin typeface="Franklin Gothic Demi" pitchFamily="34" charset="0"/>
              </a:rPr>
              <a:t>“And Jesus answered him, saying, It is written, That man shall not live by bread alone, but by </a:t>
            </a:r>
            <a:r>
              <a:rPr lang="en-US" sz="2800" dirty="0" smtClean="0">
                <a:solidFill>
                  <a:srgbClr val="6600FF"/>
                </a:solidFill>
                <a:latin typeface="Franklin Gothic Demi" pitchFamily="34" charset="0"/>
              </a:rPr>
              <a:t>EVERY WORD</a:t>
            </a:r>
            <a:r>
              <a:rPr lang="en-US" sz="2800" dirty="0" smtClean="0">
                <a:solidFill>
                  <a:srgbClr val="A50021"/>
                </a:solidFill>
                <a:latin typeface="Franklin Gothic Demi" pitchFamily="34" charset="0"/>
              </a:rPr>
              <a:t> of God.”</a:t>
            </a:r>
          </a:p>
          <a:p>
            <a:pPr marL="0" indent="0" algn="ctr">
              <a:buClr>
                <a:srgbClr val="FFCC00"/>
              </a:buClr>
              <a:buNone/>
            </a:pPr>
            <a:r>
              <a:rPr lang="en-US" sz="2800" dirty="0" smtClean="0">
                <a:solidFill>
                  <a:srgbClr val="A50021"/>
                </a:solidFill>
                <a:latin typeface="Franklin Gothic Demi" pitchFamily="34" charset="0"/>
              </a:rPr>
              <a:t>Luke 4:4</a:t>
            </a: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a:p>
            <a:pPr algn="just">
              <a:buClr>
                <a:srgbClr val="FFCC00"/>
              </a:buClr>
            </a:pPr>
            <a:endParaRPr lang="en-US" sz="2800" dirty="0" smtClean="0">
              <a:solidFill>
                <a:srgbClr val="6600FF"/>
              </a:solidFill>
              <a:latin typeface="Franklin Gothic Dem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09800"/>
            <a:ext cx="8534400" cy="1600200"/>
          </a:xfrm>
          <a:solidFill>
            <a:schemeClr val="bg1"/>
          </a:solidFill>
        </p:spPr>
        <p:txBody>
          <a:bodyPr>
            <a:normAutofit/>
          </a:bodyPr>
          <a:lstStyle/>
          <a:p>
            <a:pPr algn="ctr"/>
            <a:r>
              <a:rPr lang="en-US" sz="7200" b="1" dirty="0" smtClean="0">
                <a:solidFill>
                  <a:srgbClr val="6600FF"/>
                </a:solidFill>
                <a:latin typeface="Franklin Gothic Demi" pitchFamily="34" charset="0"/>
              </a:rPr>
              <a:t>Let’s Go </a:t>
            </a:r>
            <a:r>
              <a:rPr lang="en-US" sz="7200" b="1" i="1" dirty="0" smtClean="0">
                <a:solidFill>
                  <a:srgbClr val="6600FF"/>
                </a:solidFill>
                <a:latin typeface="Franklin Gothic Demi" pitchFamily="34" charset="0"/>
              </a:rPr>
              <a:t>Live!</a:t>
            </a:r>
            <a:endParaRPr lang="en-US" sz="7200" b="1" i="1" dirty="0">
              <a:solidFill>
                <a:srgbClr val="6600FF"/>
              </a:solidFill>
              <a:latin typeface="Franklin Gothic Demi" pitchFamily="34" charset="0"/>
            </a:endParaRPr>
          </a:p>
        </p:txBody>
      </p:sp>
      <p:sp>
        <p:nvSpPr>
          <p:cNvPr id="2" name="Content Placeholder 1"/>
          <p:cNvSpPr>
            <a:spLocks noGrp="1"/>
          </p:cNvSpPr>
          <p:nvPr>
            <p:ph idx="1"/>
          </p:nvPr>
        </p:nvSpPr>
        <p:spPr>
          <a:xfrm>
            <a:off x="304800" y="3200400"/>
            <a:ext cx="8534400" cy="3124200"/>
          </a:xfrm>
        </p:spPr>
        <p:txBody>
          <a:bodyPr>
            <a:normAutofit/>
          </a:bodyPr>
          <a:lstStyle/>
          <a:p>
            <a:pPr marL="514350" indent="-514350" algn="just">
              <a:buClr>
                <a:srgbClr val="A50021"/>
              </a:buClr>
              <a:buNone/>
            </a:pPr>
            <a:endParaRPr lang="en-US" sz="2800" dirty="0" smtClean="0">
              <a:solidFill>
                <a:srgbClr val="A50021"/>
              </a:solidFill>
              <a:latin typeface="Franklin Gothic Demi" pitchFamily="34" charset="0"/>
            </a:endParaRPr>
          </a:p>
          <a:p>
            <a:pPr marL="514350" indent="-514350" algn="just">
              <a:buClr>
                <a:srgbClr val="A50021"/>
              </a:buClr>
              <a:buFont typeface="+mj-lt"/>
              <a:buAutoNum type="arabicPeriod"/>
            </a:pPr>
            <a:endParaRPr lang="en-US" sz="2800" dirty="0" smtClean="0">
              <a:solidFill>
                <a:srgbClr val="A50021"/>
              </a:solidFill>
              <a:latin typeface="Franklin Gothic Demi"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534400" cy="914400"/>
          </a:xfrm>
        </p:spPr>
        <p:txBody>
          <a:bodyPr>
            <a:normAutofit/>
          </a:bodyPr>
          <a:lstStyle/>
          <a:p>
            <a:pPr algn="ctr"/>
            <a:r>
              <a:rPr lang="en-US" sz="4800" b="1" dirty="0" smtClean="0">
                <a:solidFill>
                  <a:srgbClr val="FFCC00"/>
                </a:solidFill>
                <a:latin typeface="Franklin Gothic Demi Cond" pitchFamily="34" charset="0"/>
              </a:rPr>
              <a:t>For Further Study</a:t>
            </a:r>
            <a:endParaRPr lang="en-US" sz="4800" b="1" dirty="0">
              <a:solidFill>
                <a:srgbClr val="FFCC00"/>
              </a:solidFill>
              <a:latin typeface="Franklin Gothic Demi Cond" pitchFamily="34" charset="0"/>
            </a:endParaRPr>
          </a:p>
        </p:txBody>
      </p:sp>
      <p:sp>
        <p:nvSpPr>
          <p:cNvPr id="2" name="Content Placeholder 1"/>
          <p:cNvSpPr>
            <a:spLocks noGrp="1"/>
          </p:cNvSpPr>
          <p:nvPr>
            <p:ph idx="1"/>
          </p:nvPr>
        </p:nvSpPr>
        <p:spPr>
          <a:xfrm>
            <a:off x="304800" y="1676400"/>
            <a:ext cx="8534400" cy="4648200"/>
          </a:xfrm>
        </p:spPr>
        <p:txBody>
          <a:bodyPr>
            <a:normAutofit/>
          </a:bodyPr>
          <a:lstStyle/>
          <a:p>
            <a:pPr marL="457200" indent="-457200" algn="just">
              <a:buClr>
                <a:srgbClr val="A50021"/>
              </a:buClr>
              <a:buFont typeface="+mj-lt"/>
              <a:buAutoNum type="arabicPeriod"/>
            </a:pPr>
            <a:r>
              <a:rPr lang="en-US" sz="2400" dirty="0" smtClean="0">
                <a:solidFill>
                  <a:srgbClr val="A50021"/>
                </a:solidFill>
                <a:latin typeface="Franklin Gothic Demi Cond" pitchFamily="34" charset="0"/>
              </a:rPr>
              <a:t>Bible Study Tools </a:t>
            </a:r>
            <a:r>
              <a:rPr lang="en-US" sz="2800" dirty="0" smtClean="0">
                <a:solidFill>
                  <a:srgbClr val="A50021"/>
                </a:solidFill>
                <a:latin typeface="Franklin Gothic Demi Cond" pitchFamily="34" charset="0"/>
              </a:rPr>
              <a:t>… </a:t>
            </a:r>
            <a:r>
              <a:rPr lang="en-US" sz="1400" dirty="0" smtClean="0">
                <a:solidFill>
                  <a:srgbClr val="A50021"/>
                </a:solidFill>
                <a:latin typeface="Franklin Gothic Demi Cond" pitchFamily="34" charset="0"/>
                <a:hlinkClick r:id="rId2"/>
              </a:rPr>
              <a:t>http://www.letgodbetrue.com/sermons/pdf/bible-study-tools-word.pdf</a:t>
            </a:r>
            <a:endParaRPr lang="en-US" sz="1400" dirty="0" smtClean="0">
              <a:solidFill>
                <a:srgbClr val="A50021"/>
              </a:solidFill>
              <a:latin typeface="Franklin Gothic Demi Cond" pitchFamily="34" charset="0"/>
            </a:endParaRPr>
          </a:p>
          <a:p>
            <a:pPr marL="457200" indent="-457200" algn="just">
              <a:buClr>
                <a:srgbClr val="A50021"/>
              </a:buClr>
              <a:buFont typeface="+mj-lt"/>
              <a:buAutoNum type="arabicPeriod"/>
            </a:pPr>
            <a:endParaRPr lang="en-US" sz="2400" dirty="0" smtClean="0">
              <a:solidFill>
                <a:srgbClr val="A50021"/>
              </a:solidFill>
              <a:latin typeface="Franklin Gothic Demi Cond" pitchFamily="34" charset="0"/>
            </a:endParaRPr>
          </a:p>
          <a:p>
            <a:pPr marL="457200" indent="-457200" algn="just">
              <a:buClr>
                <a:srgbClr val="A50021"/>
              </a:buClr>
              <a:buFont typeface="+mj-lt"/>
              <a:buAutoNum type="arabicPeriod"/>
            </a:pPr>
            <a:r>
              <a:rPr lang="en-US" sz="2400" dirty="0" smtClean="0">
                <a:solidFill>
                  <a:srgbClr val="A50021"/>
                </a:solidFill>
                <a:latin typeface="Franklin Gothic Demi Cond" pitchFamily="34" charset="0"/>
              </a:rPr>
              <a:t>Link to Online Bible … </a:t>
            </a:r>
            <a:r>
              <a:rPr lang="en-US" sz="1400" dirty="0" smtClean="0">
                <a:solidFill>
                  <a:srgbClr val="A50021"/>
                </a:solidFill>
                <a:latin typeface="Franklin Gothic Demi Cond" pitchFamily="34" charset="0"/>
                <a:hlinkClick r:id="rId3"/>
              </a:rPr>
              <a:t>http://www.onlinebible.net</a:t>
            </a:r>
            <a:endParaRPr lang="en-US" sz="1400" dirty="0" smtClean="0">
              <a:solidFill>
                <a:srgbClr val="A50021"/>
              </a:solidFill>
              <a:latin typeface="Franklin Gothic Demi Cond" pitchFamily="34" charset="0"/>
            </a:endParaRPr>
          </a:p>
          <a:p>
            <a:pPr marL="457200" indent="-457200" algn="just">
              <a:buClr>
                <a:srgbClr val="A50021"/>
              </a:buClr>
              <a:buFont typeface="+mj-lt"/>
              <a:buAutoNum type="arabicPeriod"/>
            </a:pPr>
            <a:endParaRPr lang="en-US" sz="2400" dirty="0" smtClean="0">
              <a:solidFill>
                <a:srgbClr val="A50021"/>
              </a:solidFill>
              <a:latin typeface="Franklin Gothic Demi Cond" pitchFamily="34" charset="0"/>
            </a:endParaRPr>
          </a:p>
          <a:p>
            <a:pPr marL="457200" indent="-457200" algn="just">
              <a:buClr>
                <a:srgbClr val="A50021"/>
              </a:buClr>
              <a:buFont typeface="+mj-lt"/>
              <a:buAutoNum type="arabicPeriod"/>
            </a:pPr>
            <a:r>
              <a:rPr lang="en-US" sz="2400" dirty="0" smtClean="0">
                <a:solidFill>
                  <a:srgbClr val="A50021"/>
                </a:solidFill>
                <a:latin typeface="Franklin Gothic Demi Cond" pitchFamily="34" charset="0"/>
              </a:rPr>
              <a:t>The study outline … “How to Understand the Bible.”</a:t>
            </a:r>
          </a:p>
          <a:p>
            <a:pPr marL="457200" indent="-457200" algn="just">
              <a:buClr>
                <a:srgbClr val="A50021"/>
              </a:buClr>
              <a:buFont typeface="+mj-lt"/>
              <a:buAutoNum type="arabicPeriod"/>
            </a:pPr>
            <a:endParaRPr lang="en-US" sz="2400" dirty="0" smtClean="0">
              <a:solidFill>
                <a:srgbClr val="A50021"/>
              </a:solidFill>
              <a:latin typeface="Franklin Gothic Demi Cond" pitchFamily="34" charset="0"/>
            </a:endParaRPr>
          </a:p>
          <a:p>
            <a:pPr marL="457200" indent="-457200" algn="just">
              <a:buClr>
                <a:srgbClr val="A50021"/>
              </a:buClr>
              <a:buFont typeface="+mj-lt"/>
              <a:buAutoNum type="arabicPeriod"/>
            </a:pPr>
            <a:r>
              <a:rPr lang="en-US" sz="2400" dirty="0" smtClean="0">
                <a:solidFill>
                  <a:srgbClr val="A50021"/>
                </a:solidFill>
                <a:latin typeface="Franklin Gothic Demi Cond" pitchFamily="34" charset="0"/>
              </a:rPr>
              <a:t>Sermon outline … “Importance of Teachers and Books”</a:t>
            </a:r>
          </a:p>
          <a:p>
            <a:pPr marL="457200" indent="-457200" algn="just">
              <a:buClr>
                <a:srgbClr val="A50021"/>
              </a:buClr>
              <a:buFont typeface="+mj-lt"/>
              <a:buAutoNum type="arabicPeriod"/>
            </a:pPr>
            <a:endParaRPr lang="en-US" sz="2400" dirty="0" smtClean="0">
              <a:solidFill>
                <a:srgbClr val="A50021"/>
              </a:solidFill>
              <a:latin typeface="Franklin Gothic Demi Cond" pitchFamily="34" charset="0"/>
            </a:endParaRPr>
          </a:p>
          <a:p>
            <a:pPr marL="457200" indent="-457200" algn="just">
              <a:buClr>
                <a:srgbClr val="A50021"/>
              </a:buClr>
              <a:buFont typeface="+mj-lt"/>
              <a:buAutoNum type="arabicPeriod"/>
            </a:pPr>
            <a:r>
              <a:rPr lang="en-US" sz="2400" dirty="0" smtClean="0">
                <a:solidFill>
                  <a:srgbClr val="A50021"/>
                </a:solidFill>
                <a:latin typeface="Franklin Gothic Demi Cond" pitchFamily="34" charset="0"/>
              </a:rPr>
              <a:t>Sermon outline … “Is God the Author of Confusion?”</a:t>
            </a:r>
          </a:p>
          <a:p>
            <a:pPr marL="457200" indent="-457200" algn="just">
              <a:buClr>
                <a:srgbClr val="A50021"/>
              </a:buClr>
              <a:buFont typeface="+mj-lt"/>
              <a:buAutoNum type="arabicPeriod"/>
            </a:pPr>
            <a:endParaRPr lang="en-US" sz="2400" dirty="0" smtClean="0">
              <a:solidFill>
                <a:srgbClr val="A50021"/>
              </a:solidFill>
              <a:latin typeface="Franklin Gothic Demi Cond" pitchFamily="34" charset="0"/>
            </a:endParaRPr>
          </a:p>
          <a:p>
            <a:pPr marL="457200" indent="-457200" algn="just">
              <a:buClr>
                <a:srgbClr val="A50021"/>
              </a:buClr>
              <a:buFont typeface="+mj-lt"/>
              <a:buAutoNum type="arabicPeriod"/>
            </a:pPr>
            <a:endParaRPr lang="en-US" sz="2800" dirty="0" smtClean="0">
              <a:solidFill>
                <a:srgbClr val="A50021"/>
              </a:solidFill>
              <a:latin typeface="Franklin Gothic Demi Cond" pitchFamily="34" charset="0"/>
            </a:endParaRPr>
          </a:p>
          <a:p>
            <a:pPr indent="-457200" algn="just">
              <a:buClr>
                <a:srgbClr val="A50021"/>
              </a:buClr>
              <a:buFont typeface="+mj-lt"/>
              <a:buAutoNum type="arabicPeriod"/>
            </a:pPr>
            <a:endParaRPr lang="en-US" sz="2800" dirty="0" smtClean="0">
              <a:solidFill>
                <a:srgbClr val="A50021"/>
              </a:solidFill>
              <a:latin typeface="Franklin Gothic Demi Cond" pitchFamily="34" charset="0"/>
            </a:endParaRPr>
          </a:p>
          <a:p>
            <a:pPr marL="0" algn="just">
              <a:buNone/>
            </a:pPr>
            <a:endParaRPr lang="en-US" sz="3600" dirty="0">
              <a:solidFill>
                <a:srgbClr val="FFCC00"/>
              </a:solidFill>
              <a:latin typeface="Franklin Gothic Demi Cond"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2265</TotalTime>
  <Words>2445</Words>
  <Application>Microsoft Office PowerPoint</Application>
  <PresentationFormat>On-screen Show (4:3)</PresentationFormat>
  <Paragraphs>467</Paragraphs>
  <Slides>91</Slides>
  <Notes>5</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Module</vt:lpstr>
      <vt:lpstr>Bible Study Tools</vt:lpstr>
      <vt:lpstr>Get a Vision  (1)</vt:lpstr>
      <vt:lpstr>Get a Vision  (2)</vt:lpstr>
      <vt:lpstr>Get a Vision  (3)</vt:lpstr>
      <vt:lpstr>Get a Vision  (4)</vt:lpstr>
      <vt:lpstr>Get a Vision  (5)</vt:lpstr>
      <vt:lpstr>The Bible</vt:lpstr>
      <vt:lpstr>Study WORDS  (1)</vt:lpstr>
      <vt:lpstr>Study WORDS  (1)</vt:lpstr>
      <vt:lpstr>Study WORDS  (2)</vt:lpstr>
      <vt:lpstr>Study VERSES  (1)</vt:lpstr>
      <vt:lpstr>Study VERSES  (1)</vt:lpstr>
      <vt:lpstr>Study VERSES  (2)</vt:lpstr>
      <vt:lpstr>Study CONCEPTS  (1)</vt:lpstr>
      <vt:lpstr>Study CONCEPTS  (1)</vt:lpstr>
      <vt:lpstr>Study CONCEPTS  (2)</vt:lpstr>
      <vt:lpstr>Six Study Tools</vt:lpstr>
      <vt:lpstr>Concordance</vt:lpstr>
      <vt:lpstr>Treasury of Scripture Knowledge</vt:lpstr>
      <vt:lpstr>Nave’s Topical Bible</vt:lpstr>
      <vt:lpstr>Six Study Tools</vt:lpstr>
      <vt:lpstr>Bible Dictionary</vt:lpstr>
      <vt:lpstr>Bible Commentary</vt:lpstr>
      <vt:lpstr>Systematic Theology</vt:lpstr>
      <vt:lpstr>Six Study Tools</vt:lpstr>
      <vt:lpstr>Six Study Tools</vt:lpstr>
      <vt:lpstr>Introducing Online Bible 2010 DVD</vt:lpstr>
      <vt:lpstr>Slide 28</vt:lpstr>
      <vt:lpstr>Slide 29</vt:lpstr>
      <vt:lpstr>Slide 30</vt:lpstr>
      <vt:lpstr>Installing Online Bible 2010 DVD</vt:lpstr>
      <vt:lpstr>Installing Online Bible 2010 DVD</vt:lpstr>
      <vt:lpstr>Slide 33</vt:lpstr>
      <vt:lpstr>Slide 34</vt:lpstr>
      <vt:lpstr>Slide 35</vt:lpstr>
      <vt:lpstr>Slide 36</vt:lpstr>
      <vt:lpstr>Slide 37</vt:lpstr>
      <vt:lpstr>Slide 38</vt:lpstr>
      <vt:lpstr>Slide 39</vt:lpstr>
      <vt:lpstr>Slide 40</vt:lpstr>
      <vt:lpstr>Slide 41</vt:lpstr>
      <vt:lpstr>Slide 42</vt:lpstr>
      <vt:lpstr>Slide 43</vt:lpstr>
      <vt:lpstr>We Want Reference Tools!</vt:lpstr>
      <vt:lpstr>Slide 45</vt:lpstr>
      <vt:lpstr>Slide 46</vt:lpstr>
      <vt:lpstr>Slide 47</vt:lpstr>
      <vt:lpstr>Slide 48</vt:lpstr>
      <vt:lpstr>Slide 49</vt:lpstr>
      <vt:lpstr>Slide 50</vt:lpstr>
      <vt:lpstr>Slide 51</vt:lpstr>
      <vt:lpstr>Slide 52</vt:lpstr>
      <vt:lpstr>Slide 53</vt:lpstr>
      <vt:lpstr>Slide 54</vt:lpstr>
      <vt:lpstr>Slide 55</vt:lpstr>
      <vt:lpstr>Picking some Bible Versions</vt:lpstr>
      <vt:lpstr>Slide 57</vt:lpstr>
      <vt:lpstr>The 5 Best Commentaries</vt:lpstr>
      <vt:lpstr>Slide 59</vt:lpstr>
      <vt:lpstr>Picking Some Dictionaries</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A Few Tricks</vt:lpstr>
      <vt:lpstr>Slide 89</vt:lpstr>
      <vt:lpstr>Let’s Go Live!</vt:lpstr>
      <vt:lpstr>For Further Study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226</cp:revision>
  <dcterms:created xsi:type="dcterms:W3CDTF">2010-08-23T14:29:58Z</dcterms:created>
  <dcterms:modified xsi:type="dcterms:W3CDTF">2010-09-15T17:07:14Z</dcterms:modified>
</cp:coreProperties>
</file>